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8" r:id="rId3"/>
    <p:sldId id="286" r:id="rId4"/>
    <p:sldId id="287" r:id="rId5"/>
    <p:sldId id="288" r:id="rId6"/>
    <p:sldId id="289" r:id="rId7"/>
    <p:sldId id="290" r:id="rId8"/>
    <p:sldId id="291" r:id="rId9"/>
    <p:sldId id="285" r:id="rId10"/>
    <p:sldId id="292" r:id="rId11"/>
    <p:sldId id="261" r:id="rId1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ordinación Académica EIP" initials="CAE" lastIdx="1" clrIdx="0">
    <p:extLst>
      <p:ext uri="{19B8F6BF-5375-455C-9EA6-DF929625EA0E}">
        <p15:presenceInfo xmlns:p15="http://schemas.microsoft.com/office/powerpoint/2012/main" userId="cf96209b1cbd5f9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0000"/>
    <a:srgbClr val="94C12E"/>
    <a:srgbClr val="A3C74B"/>
    <a:srgbClr val="DD0103"/>
    <a:srgbClr val="A73A3A"/>
    <a:srgbClr val="DF0107"/>
    <a:srgbClr val="BF0811"/>
    <a:srgbClr val="F10B18"/>
    <a:srgbClr val="DE020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86" autoAdjust="0"/>
  </p:normalViewPr>
  <p:slideViewPr>
    <p:cSldViewPr snapToGrid="0">
      <p:cViewPr>
        <p:scale>
          <a:sx n="60" d="100"/>
          <a:sy n="60" d="100"/>
        </p:scale>
        <p:origin x="2436" y="1284"/>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p:txBody>
          <a:bodyPr/>
          <a:lstStyle/>
          <a:p>
            <a:fld id="{50EC094E-8E0B-4019-A610-8D718A90670B}" type="datetimeFigureOut">
              <a:rPr lang="es-CO" smtClean="0"/>
              <a:t>7/10/2021</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814366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50EC094E-8E0B-4019-A610-8D718A90670B}" type="datetimeFigureOut">
              <a:rPr lang="es-CO" smtClean="0"/>
              <a:t>7/10/2021</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1547571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50EC094E-8E0B-4019-A610-8D718A90670B}" type="datetimeFigureOut">
              <a:rPr lang="es-CO" smtClean="0"/>
              <a:t>7/10/2021</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78116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50EC094E-8E0B-4019-A610-8D718A90670B}" type="datetimeFigureOut">
              <a:rPr lang="es-CO" smtClean="0"/>
              <a:t>7/10/2021</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1231335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0EC094E-8E0B-4019-A610-8D718A90670B}" type="datetimeFigureOut">
              <a:rPr lang="es-CO" smtClean="0"/>
              <a:t>7/10/2021</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3055893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50EC094E-8E0B-4019-A610-8D718A90670B}" type="datetimeFigureOut">
              <a:rPr lang="es-CO" smtClean="0"/>
              <a:t>7/10/2021</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99524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50EC094E-8E0B-4019-A610-8D718A90670B}" type="datetimeFigureOut">
              <a:rPr lang="es-CO" smtClean="0"/>
              <a:t>7/10/2021</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4216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50EC094E-8E0B-4019-A610-8D718A90670B}" type="datetimeFigureOut">
              <a:rPr lang="es-CO" smtClean="0"/>
              <a:t>7/10/2021</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355975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0EC094E-8E0B-4019-A610-8D718A90670B}" type="datetimeFigureOut">
              <a:rPr lang="es-CO" smtClean="0"/>
              <a:t>7/10/2021</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3261068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0EC094E-8E0B-4019-A610-8D718A90670B}" type="datetimeFigureOut">
              <a:rPr lang="es-CO" smtClean="0"/>
              <a:t>7/10/2021</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3908373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0EC094E-8E0B-4019-A610-8D718A90670B}" type="datetimeFigureOut">
              <a:rPr lang="es-CO" smtClean="0"/>
              <a:t>7/10/2021</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27EB4AFA-77EB-433E-BB1A-B167CD64F413}" type="slidenum">
              <a:rPr lang="es-CO" smtClean="0"/>
              <a:t>‹Nº›</a:t>
            </a:fld>
            <a:endParaRPr lang="es-CO"/>
          </a:p>
        </p:txBody>
      </p:sp>
    </p:spTree>
    <p:extLst>
      <p:ext uri="{BB962C8B-B14F-4D97-AF65-F5344CB8AC3E}">
        <p14:creationId xmlns:p14="http://schemas.microsoft.com/office/powerpoint/2010/main" val="444795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EC094E-8E0B-4019-A610-8D718A90670B}" type="datetimeFigureOut">
              <a:rPr lang="es-CO" smtClean="0"/>
              <a:t>7/10/2021</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EB4AFA-77EB-433E-BB1A-B167CD64F413}" type="slidenum">
              <a:rPr lang="es-CO" smtClean="0"/>
              <a:t>‹Nº›</a:t>
            </a:fld>
            <a:endParaRPr lang="es-CO"/>
          </a:p>
        </p:txBody>
      </p:sp>
    </p:spTree>
    <p:extLst>
      <p:ext uri="{BB962C8B-B14F-4D97-AF65-F5344CB8AC3E}">
        <p14:creationId xmlns:p14="http://schemas.microsoft.com/office/powerpoint/2010/main" val="4193232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9.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mailto:eip.convocatorias@uis.edu.co" TargetMode="Externa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8.jpg"/><Relationship Id="rId5" Type="http://schemas.openxmlformats.org/officeDocument/2006/relationships/image" Target="../media/image2.png"/><Relationship Id="rId4" Type="http://schemas.openxmlformats.org/officeDocument/2006/relationships/hyperlink" Target="mailto:eip.convenios@uis.edu.co"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mailto:fcalvete@uis.edu.co" TargetMode="External"/><Relationship Id="rId4" Type="http://schemas.openxmlformats.org/officeDocument/2006/relationships/hyperlink" Target="mailto:e&#237;p.convocatorias@uis.edu.c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9.png"/><Relationship Id="rId5" Type="http://schemas.openxmlformats.org/officeDocument/2006/relationships/hyperlink" Target="mailto:eip.comiteproyectos@uis.edu.co" TargetMode="Externa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ángulo 19"/>
          <p:cNvSpPr/>
          <p:nvPr/>
        </p:nvSpPr>
        <p:spPr>
          <a:xfrm flipH="1">
            <a:off x="4962525" y="427580"/>
            <a:ext cx="2838450" cy="45719"/>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3" name="Título 1"/>
          <p:cNvSpPr>
            <a:spLocks noGrp="1"/>
          </p:cNvSpPr>
          <p:nvPr>
            <p:ph type="ctrTitle"/>
          </p:nvPr>
        </p:nvSpPr>
        <p:spPr>
          <a:xfrm>
            <a:off x="2169717" y="3295521"/>
            <a:ext cx="8017776" cy="1484178"/>
          </a:xfrm>
        </p:spPr>
        <p:txBody>
          <a:bodyPr>
            <a:noAutofit/>
          </a:bodyPr>
          <a:lstStyle/>
          <a:p>
            <a:pPr>
              <a:lnSpc>
                <a:spcPct val="100000"/>
              </a:lnSpc>
            </a:pPr>
            <a:r>
              <a:rPr lang="es-CO" sz="40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PARA REGISTRAR Y LEGALIZAR TRABAJO DE GRADO EN MODALIDAD DE PRÁCTICA</a:t>
            </a:r>
          </a:p>
        </p:txBody>
      </p:sp>
      <p:pic>
        <p:nvPicPr>
          <p:cNvPr id="4" name="Marcador de contenido 5">
            <a:extLst>
              <a:ext uri="{FF2B5EF4-FFF2-40B4-BE49-F238E27FC236}">
                <a16:creationId xmlns:a16="http://schemas.microsoft.com/office/drawing/2014/main" id="{17CB4791-B01B-4F13-AFB7-92559230E300}"/>
              </a:ext>
            </a:extLst>
          </p:cNvPr>
          <p:cNvPicPr>
            <a:picLocks noChangeAspect="1"/>
          </p:cNvPicPr>
          <p:nvPr/>
        </p:nvPicPr>
        <p:blipFill rotWithShape="1">
          <a:blip r:embed="rId3">
            <a:extLst>
              <a:ext uri="{28A0092B-C50C-407E-A947-70E740481C1C}">
                <a14:useLocalDpi xmlns:a14="http://schemas.microsoft.com/office/drawing/2010/main" val="0"/>
              </a:ext>
            </a:extLst>
          </a:blip>
          <a:srcRect l="6685" r="74346"/>
          <a:stretch/>
        </p:blipFill>
        <p:spPr>
          <a:xfrm rot="16200000">
            <a:off x="3579637" y="1763080"/>
            <a:ext cx="1505760" cy="8665031"/>
          </a:xfrm>
          <a:prstGeom prst="rect">
            <a:avLst/>
          </a:prstGeom>
          <a:solidFill>
            <a:srgbClr val="DEDCDD"/>
          </a:solidFill>
        </p:spPr>
      </p:pic>
      <p:grpSp>
        <p:nvGrpSpPr>
          <p:cNvPr id="5" name="Grupo 4"/>
          <p:cNvGrpSpPr/>
          <p:nvPr/>
        </p:nvGrpSpPr>
        <p:grpSpPr>
          <a:xfrm>
            <a:off x="3971517" y="5899015"/>
            <a:ext cx="2712907" cy="865040"/>
            <a:chOff x="8513817" y="202560"/>
            <a:chExt cx="3663140" cy="1193972"/>
          </a:xfrm>
        </p:grpSpPr>
        <p:pic>
          <p:nvPicPr>
            <p:cNvPr id="6" name="Imagen 5">
              <a:extLst>
                <a:ext uri="{FF2B5EF4-FFF2-40B4-BE49-F238E27FC236}">
                  <a16:creationId xmlns:a16="http://schemas.microsoft.com/office/drawing/2014/main" id="{F2ADF231-5D47-4497-AD78-37579E4C83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3817" y="202560"/>
              <a:ext cx="1886857" cy="1059035"/>
            </a:xfrm>
            <a:prstGeom prst="rect">
              <a:avLst/>
            </a:prstGeom>
          </p:spPr>
        </p:pic>
        <p:sp>
          <p:nvSpPr>
            <p:cNvPr id="7" name="CuadroTexto 6"/>
            <p:cNvSpPr txBox="1"/>
            <p:nvPr/>
          </p:nvSpPr>
          <p:spPr>
            <a:xfrm>
              <a:off x="8569618" y="1109786"/>
              <a:ext cx="2953756" cy="286746"/>
            </a:xfrm>
            <a:prstGeom prst="rect">
              <a:avLst/>
            </a:prstGeom>
            <a:noFill/>
          </p:spPr>
          <p:txBody>
            <a:bodyPr wrap="square" rtlCol="0">
              <a:spAutoFit/>
            </a:bodyPr>
            <a:lstStyle/>
            <a:p>
              <a:r>
                <a:rPr lang="es-CO" sz="730" dirty="0">
                  <a:latin typeface="Humanst521 BT" panose="020B0602020204020204" pitchFamily="34" charset="0"/>
                </a:rPr>
                <a:t>VIGILADA MINIEDUCACIÓN</a:t>
              </a:r>
            </a:p>
          </p:txBody>
        </p:sp>
        <p:cxnSp>
          <p:nvCxnSpPr>
            <p:cNvPr id="8" name="Conector recto 7"/>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9" name="CuadroTexto 8"/>
            <p:cNvSpPr txBox="1"/>
            <p:nvPr/>
          </p:nvSpPr>
          <p:spPr>
            <a:xfrm>
              <a:off x="10397159" y="352670"/>
              <a:ext cx="1779798" cy="706757"/>
            </a:xfrm>
            <a:prstGeom prst="rect">
              <a:avLst/>
            </a:prstGeom>
            <a:noFill/>
          </p:spPr>
          <p:txBody>
            <a:bodyPr wrap="square" rtlCol="0">
              <a:spAutoFit/>
            </a:bodyPr>
            <a:lstStyle/>
            <a:p>
              <a:r>
                <a:rPr lang="es-CO" sz="1000" b="1" dirty="0">
                  <a:latin typeface="+mj-lt"/>
                </a:rPr>
                <a:t>Escuela de </a:t>
              </a:r>
            </a:p>
            <a:p>
              <a:r>
                <a:rPr lang="es-CO" sz="1000" b="1" dirty="0">
                  <a:latin typeface="+mj-lt"/>
                </a:rPr>
                <a:t>Ingeniería </a:t>
              </a:r>
            </a:p>
            <a:p>
              <a:r>
                <a:rPr lang="es-CO" sz="1000" b="1" dirty="0">
                  <a:latin typeface="+mj-lt"/>
                </a:rPr>
                <a:t>De Petróleos </a:t>
              </a:r>
            </a:p>
          </p:txBody>
        </p:sp>
      </p:grpSp>
      <p:pic>
        <p:nvPicPr>
          <p:cNvPr id="11" name="Imagen 10">
            <a:extLst>
              <a:ext uri="{FF2B5EF4-FFF2-40B4-BE49-F238E27FC236}">
                <a16:creationId xmlns:a16="http://schemas.microsoft.com/office/drawing/2014/main" id="{7234F276-26D7-41DF-961E-F425FAA0157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71936" l="24500" r="100000"/>
                    </a14:imgEffect>
                  </a14:imgLayer>
                </a14:imgProps>
              </a:ext>
              <a:ext uri="{28A0092B-C50C-407E-A947-70E740481C1C}">
                <a14:useLocalDpi xmlns:a14="http://schemas.microsoft.com/office/drawing/2010/main" val="0"/>
              </a:ext>
            </a:extLst>
          </a:blip>
          <a:srcRect l="24792" b="31435"/>
          <a:stretch/>
        </p:blipFill>
        <p:spPr>
          <a:xfrm>
            <a:off x="7132320" y="0"/>
            <a:ext cx="5059680" cy="2687385"/>
          </a:xfrm>
          <a:prstGeom prst="rect">
            <a:avLst/>
          </a:prstGeom>
        </p:spPr>
      </p:pic>
      <p:pic>
        <p:nvPicPr>
          <p:cNvPr id="12" name="Imagen 11">
            <a:extLst>
              <a:ext uri="{FF2B5EF4-FFF2-40B4-BE49-F238E27FC236}">
                <a16:creationId xmlns:a16="http://schemas.microsoft.com/office/drawing/2014/main" id="{6C5B290F-36C0-4439-ACD5-09104C5002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44100" y="285394"/>
            <a:ext cx="1788319" cy="1058298"/>
          </a:xfrm>
          <a:prstGeom prst="rect">
            <a:avLst/>
          </a:prstGeom>
        </p:spPr>
      </p:pic>
      <p:pic>
        <p:nvPicPr>
          <p:cNvPr id="19" name="Imagen 18">
            <a:extLst>
              <a:ext uri="{FF2B5EF4-FFF2-40B4-BE49-F238E27FC236}">
                <a16:creationId xmlns:a16="http://schemas.microsoft.com/office/drawing/2014/main" id="{A39254D4-24A9-416A-970E-E9D29481EBC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810" t="22961" r="82136" b="24308"/>
          <a:stretch/>
        </p:blipFill>
        <p:spPr>
          <a:xfrm>
            <a:off x="-914034" y="0"/>
            <a:ext cx="2667214" cy="3925873"/>
          </a:xfrm>
          <a:prstGeom prst="rect">
            <a:avLst/>
          </a:prstGeom>
        </p:spPr>
      </p:pic>
      <p:sp>
        <p:nvSpPr>
          <p:cNvPr id="15" name="Rectángulo 14"/>
          <p:cNvSpPr/>
          <p:nvPr/>
        </p:nvSpPr>
        <p:spPr>
          <a:xfrm>
            <a:off x="9886944" y="6288988"/>
            <a:ext cx="2281394" cy="461665"/>
          </a:xfrm>
          <a:prstGeom prst="rect">
            <a:avLst/>
          </a:prstGeom>
        </p:spPr>
        <p:txBody>
          <a:bodyPr wrap="none">
            <a:spAutoFit/>
          </a:bodyPr>
          <a:lstStyle/>
          <a:p>
            <a:r>
              <a:rPr lang="es-CO" sz="2400" b="1" dirty="0">
                <a:ln w="0"/>
                <a:latin typeface="Gabriola" panose="04040605051002020D02" pitchFamily="82" charset="0"/>
                <a:ea typeface="Droid Serif" panose="02020600060500090200" pitchFamily="18" charset="0"/>
                <a:cs typeface="Droid Serif" panose="02020600060500090200" pitchFamily="18" charset="0"/>
              </a:rPr>
              <a:t>w </a:t>
            </a:r>
            <a:r>
              <a:rPr lang="es-CO" sz="2400" b="1" dirty="0" err="1">
                <a:ln w="0"/>
                <a:latin typeface="Gabriola" panose="04040605051002020D02" pitchFamily="82" charset="0"/>
                <a:ea typeface="Droid Serif" panose="02020600060500090200" pitchFamily="18" charset="0"/>
                <a:cs typeface="Droid Serif" panose="02020600060500090200" pitchFamily="18" charset="0"/>
              </a:rPr>
              <a:t>w</a:t>
            </a:r>
            <a:r>
              <a:rPr lang="es-CO" sz="2400" b="1" dirty="0">
                <a:ln w="0"/>
                <a:latin typeface="Gabriola" panose="04040605051002020D02" pitchFamily="82" charset="0"/>
                <a:ea typeface="Droid Serif" panose="02020600060500090200" pitchFamily="18" charset="0"/>
                <a:cs typeface="Droid Serif" panose="02020600060500090200" pitchFamily="18" charset="0"/>
              </a:rPr>
              <a:t> w . u i s . e d u . c o</a:t>
            </a:r>
          </a:p>
        </p:txBody>
      </p:sp>
      <p:sp>
        <p:nvSpPr>
          <p:cNvPr id="16" name="Rectángulo 15"/>
          <p:cNvSpPr/>
          <p:nvPr/>
        </p:nvSpPr>
        <p:spPr>
          <a:xfrm>
            <a:off x="5062755" y="66675"/>
            <a:ext cx="2231701" cy="369332"/>
          </a:xfrm>
          <a:prstGeom prst="rect">
            <a:avLst/>
          </a:prstGeom>
        </p:spPr>
        <p:txBody>
          <a:bodyPr wrap="none">
            <a:spAutoFit/>
          </a:bodyPr>
          <a:lstStyle/>
          <a:p>
            <a:r>
              <a:rPr lang="es-CO"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17" name="Rectángulo 19"/>
          <p:cNvSpPr/>
          <p:nvPr/>
        </p:nvSpPr>
        <p:spPr>
          <a:xfrm flipH="1">
            <a:off x="10767526" y="6236978"/>
            <a:ext cx="1424473" cy="45719"/>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DE020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8" name="Rectángulo 19"/>
          <p:cNvSpPr/>
          <p:nvPr/>
        </p:nvSpPr>
        <p:spPr>
          <a:xfrm flipH="1">
            <a:off x="9944100" y="6326268"/>
            <a:ext cx="2254898" cy="45719"/>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grpSp>
        <p:nvGrpSpPr>
          <p:cNvPr id="22" name="Grupo 21"/>
          <p:cNvGrpSpPr/>
          <p:nvPr/>
        </p:nvGrpSpPr>
        <p:grpSpPr>
          <a:xfrm>
            <a:off x="684512" y="0"/>
            <a:ext cx="1741788" cy="723275"/>
            <a:chOff x="10397159" y="352670"/>
            <a:chExt cx="2351874" cy="998301"/>
          </a:xfrm>
        </p:grpSpPr>
        <p:cxnSp>
          <p:nvCxnSpPr>
            <p:cNvPr id="26" name="Conector recto 25"/>
            <p:cNvCxnSpPr/>
            <p:nvPr/>
          </p:nvCxnSpPr>
          <p:spPr>
            <a:xfrm flipH="1">
              <a:off x="10398916" y="492179"/>
              <a:ext cx="1" cy="771524"/>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27" name="CuadroTexto 26"/>
            <p:cNvSpPr txBox="1"/>
            <p:nvPr/>
          </p:nvSpPr>
          <p:spPr>
            <a:xfrm>
              <a:off x="10397159" y="352670"/>
              <a:ext cx="2351874" cy="998301"/>
            </a:xfrm>
            <a:prstGeom prst="rect">
              <a:avLst/>
            </a:prstGeom>
            <a:noFill/>
          </p:spPr>
          <p:txBody>
            <a:bodyPr wrap="square" rtlCol="0">
              <a:spAutoFit/>
            </a:bodyPr>
            <a:lstStyle/>
            <a:p>
              <a:r>
                <a:rPr lang="es-CO" sz="2000" b="1" dirty="0">
                  <a:solidFill>
                    <a:srgbClr val="94C12E"/>
                  </a:solidFill>
                  <a:latin typeface="+mj-lt"/>
                </a:rPr>
                <a:t>Patrimonio</a:t>
              </a:r>
              <a:r>
                <a:rPr lang="es-CO" sz="1100" b="1" dirty="0">
                  <a:solidFill>
                    <a:srgbClr val="94C12E"/>
                  </a:solidFill>
                  <a:latin typeface="+mj-lt"/>
                </a:rPr>
                <a:t> </a:t>
              </a:r>
            </a:p>
            <a:p>
              <a:r>
                <a:rPr lang="es-CO" sz="1100" b="1" dirty="0">
                  <a:solidFill>
                    <a:srgbClr val="DB0000"/>
                  </a:solidFill>
                  <a:latin typeface="+mj-lt"/>
                </a:rPr>
                <a:t>Educativo Y Cultural </a:t>
              </a:r>
            </a:p>
            <a:p>
              <a:r>
                <a:rPr lang="es-CO" sz="970" b="1" dirty="0">
                  <a:solidFill>
                    <a:srgbClr val="DB0000"/>
                  </a:solidFill>
                  <a:latin typeface="+mj-lt"/>
                </a:rPr>
                <a:t>de los Santandereanos</a:t>
              </a:r>
            </a:p>
          </p:txBody>
        </p:sp>
      </p:grpSp>
    </p:spTree>
    <p:custDataLst>
      <p:tags r:id="rId1"/>
    </p:custDataLst>
    <p:extLst>
      <p:ext uri="{BB962C8B-B14F-4D97-AF65-F5344CB8AC3E}">
        <p14:creationId xmlns:p14="http://schemas.microsoft.com/office/powerpoint/2010/main" val="3629163404"/>
      </p:ext>
    </p:extLst>
  </p:cSld>
  <p:clrMapOvr>
    <a:masterClrMapping/>
  </p:clrMapOvr>
  <mc:AlternateContent xmlns:mc="http://schemas.openxmlformats.org/markup-compatibility/2006" xmlns:p14="http://schemas.microsoft.com/office/powerpoint/2010/main">
    <mc:Choice Requires="p14">
      <p:transition spd="med" p14:dur="700" advClick="0" advTm="12435">
        <p:fade/>
      </p:transition>
    </mc:Choice>
    <mc:Fallback xmlns="">
      <p:transition spd="med" advClick="0" advTm="12435">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A9C965AC-F6EE-491B-818D-D7A013AAE36C}"/>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61419" r="69278"/>
          <a:stretch/>
        </p:blipFill>
        <p:spPr>
          <a:xfrm flipH="1">
            <a:off x="9042" y="-1389"/>
            <a:ext cx="2557325" cy="2373113"/>
          </a:xfrm>
          <a:prstGeom prst="rect">
            <a:avLst/>
          </a:prstGeom>
        </p:spPr>
      </p:pic>
      <p:sp>
        <p:nvSpPr>
          <p:cNvPr id="18" name="Rectángulo 17"/>
          <p:cNvSpPr/>
          <p:nvPr/>
        </p:nvSpPr>
        <p:spPr>
          <a:xfrm>
            <a:off x="2305878" y="1909593"/>
            <a:ext cx="7683604" cy="1938992"/>
          </a:xfrm>
          <a:prstGeom prst="rect">
            <a:avLst/>
          </a:prstGeom>
        </p:spPr>
        <p:txBody>
          <a:bodyPr wrap="square">
            <a:spAutoFit/>
          </a:bodyPr>
          <a:lstStyle/>
          <a:p>
            <a:pPr algn="just">
              <a:buClr>
                <a:srgbClr val="DB0000"/>
              </a:buClr>
            </a:pPr>
            <a:r>
              <a:rPr lang="es-CO" sz="2400" dirty="0">
                <a:latin typeface="Humanst521 BT" panose="020B0602020204020204" pitchFamily="34" charset="0"/>
              </a:rPr>
              <a:t>Finalmente, al terminar la práctica, el estudiante en las fechas establecidas entregará el informe final para la revisión del Director y Tutor de la Empresa y programación de sustentación de acuerdo a los lineamientos establecidos por el Comité</a:t>
            </a:r>
            <a:r>
              <a:rPr lang="es-CO" sz="2400" dirty="0">
                <a:ln w="0"/>
                <a:latin typeface="Humanst521 BT" panose="020B0602020204020204" pitchFamily="34" charset="0"/>
              </a:rPr>
              <a:t>.</a:t>
            </a:r>
          </a:p>
        </p:txBody>
      </p:sp>
      <p:pic>
        <p:nvPicPr>
          <p:cNvPr id="21" name="Imagen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9069" y="6075037"/>
            <a:ext cx="2515059" cy="770269"/>
          </a:xfrm>
          <a:prstGeom prst="rect">
            <a:avLst/>
          </a:prstGeom>
        </p:spPr>
      </p:pic>
      <p:sp>
        <p:nvSpPr>
          <p:cNvPr id="7" name="Título 1"/>
          <p:cNvSpPr txBox="1">
            <a:spLocks/>
          </p:cNvSpPr>
          <p:nvPr/>
        </p:nvSpPr>
        <p:spPr>
          <a:xfrm>
            <a:off x="1831622" y="321290"/>
            <a:ext cx="8363787" cy="1084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CO" sz="3600" b="1" dirty="0">
                <a:ln w="0"/>
                <a:solidFill>
                  <a:srgbClr val="DB0000"/>
                </a:solidFill>
                <a:effectLst>
                  <a:outerShdw blurRad="50800" dist="38100" algn="l" rotWithShape="0">
                    <a:prstClr val="black">
                      <a:alpha val="40000"/>
                    </a:prstClr>
                  </a:outerShdw>
                </a:effectLst>
                <a:latin typeface="Arial Black" panose="020B0A04020102020204" pitchFamily="34" charset="0"/>
              </a:rPr>
              <a:t>OBSERVACIONES</a:t>
            </a:r>
          </a:p>
        </p:txBody>
      </p:sp>
      <p:sp>
        <p:nvSpPr>
          <p:cNvPr id="8" name="Rectángulo 19"/>
          <p:cNvSpPr/>
          <p:nvPr/>
        </p:nvSpPr>
        <p:spPr>
          <a:xfrm flipV="1">
            <a:off x="-20121" y="6383855"/>
            <a:ext cx="9408370" cy="129532"/>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DE020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2" name="Rectángulo 19"/>
          <p:cNvSpPr/>
          <p:nvPr/>
        </p:nvSpPr>
        <p:spPr>
          <a:xfrm flipV="1">
            <a:off x="-7313" y="6572643"/>
            <a:ext cx="7950145" cy="70902"/>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3"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4" name="Rectángulo 13"/>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11" name="Rectángulo 10"/>
          <p:cNvSpPr/>
          <p:nvPr/>
        </p:nvSpPr>
        <p:spPr>
          <a:xfrm>
            <a:off x="0" y="5585935"/>
            <a:ext cx="7660433" cy="738664"/>
          </a:xfrm>
          <a:prstGeom prst="rect">
            <a:avLst/>
          </a:prstGeom>
        </p:spPr>
        <p:txBody>
          <a:bodyPr wrap="square">
            <a:spAutoFit/>
          </a:bodyPr>
          <a:lstStyle/>
          <a:p>
            <a:r>
              <a:rPr lang="es-CO" sz="1400" b="1" dirty="0">
                <a:latin typeface="Humanst521 BT" panose="020B0602020204020204" pitchFamily="34" charset="0"/>
              </a:rPr>
              <a:t>Comité Proyectos de Grado</a:t>
            </a:r>
          </a:p>
          <a:p>
            <a:r>
              <a:rPr lang="es-CO" sz="1400" b="1" i="1" u="sng" dirty="0">
                <a:solidFill>
                  <a:srgbClr val="FF0000"/>
                </a:solidFill>
                <a:latin typeface="Humanst521 BT" panose="020B0602020204020204" pitchFamily="34" charset="0"/>
              </a:rPr>
              <a:t>eip.comiteproyectos@uis.edu.co</a:t>
            </a:r>
            <a:r>
              <a:rPr lang="es-CO" sz="1400" u="sng" dirty="0">
                <a:solidFill>
                  <a:srgbClr val="FF0000"/>
                </a:solidFill>
              </a:rPr>
              <a:t> </a:t>
            </a:r>
          </a:p>
          <a:p>
            <a:r>
              <a:rPr lang="es-CO" sz="1400" dirty="0">
                <a:latin typeface="Humanst521 BT" panose="020B0602020204020204" pitchFamily="34" charset="0"/>
              </a:rPr>
              <a:t>Horarios de atención: lunes a viernes 12:30pm a 2:30 pm</a:t>
            </a:r>
          </a:p>
        </p:txBody>
      </p:sp>
    </p:spTree>
    <p:custDataLst>
      <p:tags r:id="rId1"/>
    </p:custDataLst>
    <p:extLst>
      <p:ext uri="{BB962C8B-B14F-4D97-AF65-F5344CB8AC3E}">
        <p14:creationId xmlns:p14="http://schemas.microsoft.com/office/powerpoint/2010/main" val="643769391"/>
      </p:ext>
    </p:extLst>
  </p:cSld>
  <p:clrMapOvr>
    <a:masterClrMapping/>
  </p:clrMapOvr>
  <mc:AlternateContent xmlns:mc="http://schemas.openxmlformats.org/markup-compatibility/2006" xmlns:p14="http://schemas.microsoft.com/office/powerpoint/2010/main">
    <mc:Choice Requires="p14">
      <p:transition spd="med" p14:dur="700" advClick="0" advTm="41867">
        <p:fade/>
      </p:transition>
    </mc:Choice>
    <mc:Fallback xmlns="">
      <p:transition spd="med" advClick="0" advTm="41867">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7234F276-26D7-41DF-961E-F425FAA01576}"/>
              </a:ext>
            </a:extLst>
          </p:cNvPr>
          <p:cNvPicPr>
            <a:picLocks noChangeAspect="1"/>
          </p:cNvPicPr>
          <p:nvPr/>
        </p:nvPicPr>
        <p:blipFill rotWithShape="1">
          <a:blip r:embed="rId3">
            <a:extLst>
              <a:ext uri="{28A0092B-C50C-407E-A947-70E740481C1C}">
                <a14:useLocalDpi xmlns:a14="http://schemas.microsoft.com/office/drawing/2010/main" val="0"/>
              </a:ext>
            </a:extLst>
          </a:blip>
          <a:srcRect l="24792" b="31435"/>
          <a:stretch/>
        </p:blipFill>
        <p:spPr>
          <a:xfrm flipH="1">
            <a:off x="18662" y="6544"/>
            <a:ext cx="4927406" cy="2173993"/>
          </a:xfrm>
          <a:prstGeom prst="rect">
            <a:avLst/>
          </a:prstGeom>
        </p:spPr>
      </p:pic>
      <p:pic>
        <p:nvPicPr>
          <p:cNvPr id="15" name="Imagen 14">
            <a:extLst>
              <a:ext uri="{FF2B5EF4-FFF2-40B4-BE49-F238E27FC236}">
                <a16:creationId xmlns:a16="http://schemas.microsoft.com/office/drawing/2014/main" id="{19414E32-4A77-4795-A160-E540CD62BD1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46138" r="27174"/>
          <a:stretch/>
        </p:blipFill>
        <p:spPr>
          <a:xfrm rot="10800000">
            <a:off x="9048749" y="0"/>
            <a:ext cx="3143249" cy="6858000"/>
          </a:xfrm>
          <a:prstGeom prst="rect">
            <a:avLst/>
          </a:prstGeom>
        </p:spPr>
      </p:pic>
      <p:sp>
        <p:nvSpPr>
          <p:cNvPr id="20" name="Rectángulo 19"/>
          <p:cNvSpPr/>
          <p:nvPr/>
        </p:nvSpPr>
        <p:spPr>
          <a:xfrm flipV="1">
            <a:off x="0" y="5750758"/>
            <a:ext cx="9388249" cy="131038"/>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7" name="Rectángulo 19"/>
          <p:cNvSpPr/>
          <p:nvPr/>
        </p:nvSpPr>
        <p:spPr>
          <a:xfrm flipV="1">
            <a:off x="1652181" y="4044771"/>
            <a:ext cx="5859897" cy="747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DE020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3" name="Título 1"/>
          <p:cNvSpPr txBox="1">
            <a:spLocks/>
          </p:cNvSpPr>
          <p:nvPr/>
        </p:nvSpPr>
        <p:spPr>
          <a:xfrm>
            <a:off x="3967759" y="3797369"/>
            <a:ext cx="3005540" cy="336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CO" sz="1900" dirty="0">
              <a:ln w="0"/>
              <a:effectLst/>
              <a:latin typeface="Droid Serif" panose="02020600060500090200" pitchFamily="18" charset="0"/>
              <a:ea typeface="Droid Serif" panose="02020600060500090200" pitchFamily="18" charset="0"/>
              <a:cs typeface="Droid Serif" panose="02020600060500090200" pitchFamily="18" charset="0"/>
            </a:endParaRPr>
          </a:p>
        </p:txBody>
      </p:sp>
      <p:sp>
        <p:nvSpPr>
          <p:cNvPr id="21" name="Rectángulo 19"/>
          <p:cNvSpPr/>
          <p:nvPr/>
        </p:nvSpPr>
        <p:spPr>
          <a:xfrm>
            <a:off x="1652181" y="3942775"/>
            <a:ext cx="5859897" cy="45743"/>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dirty="0"/>
          </a:p>
        </p:txBody>
      </p:sp>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881796"/>
            <a:ext cx="2909084" cy="976204"/>
          </a:xfrm>
          <a:prstGeom prst="rect">
            <a:avLst/>
          </a:prstGeom>
        </p:spPr>
      </p:pic>
      <p:grpSp>
        <p:nvGrpSpPr>
          <p:cNvPr id="3" name="Grupo 2"/>
          <p:cNvGrpSpPr/>
          <p:nvPr/>
        </p:nvGrpSpPr>
        <p:grpSpPr>
          <a:xfrm>
            <a:off x="1663497" y="3040461"/>
            <a:ext cx="5941726" cy="1015663"/>
            <a:chOff x="502462" y="750301"/>
            <a:chExt cx="5941726" cy="1015663"/>
          </a:xfrm>
        </p:grpSpPr>
        <p:sp>
          <p:nvSpPr>
            <p:cNvPr id="16" name="CuadroTexto 15">
              <a:extLst>
                <a:ext uri="{FF2B5EF4-FFF2-40B4-BE49-F238E27FC236}">
                  <a16:creationId xmlns:a16="http://schemas.microsoft.com/office/drawing/2014/main" id="{4EE96A93-D4F3-46AF-8883-146BD1B39B8E}"/>
                </a:ext>
              </a:extLst>
            </p:cNvPr>
            <p:cNvSpPr txBox="1"/>
            <p:nvPr/>
          </p:nvSpPr>
          <p:spPr>
            <a:xfrm>
              <a:off x="502462" y="750301"/>
              <a:ext cx="5941726" cy="1015663"/>
            </a:xfrm>
            <a:prstGeom prst="rect">
              <a:avLst/>
            </a:prstGeom>
            <a:noFill/>
          </p:spPr>
          <p:txBody>
            <a:bodyPr wrap="square" rtlCol="0">
              <a:spAutoFit/>
            </a:bodyPr>
            <a:lstStyle/>
            <a:p>
              <a:r>
                <a:rPr lang="es-CO" sz="6000" dirty="0">
                  <a:solidFill>
                    <a:srgbClr val="94C12E"/>
                  </a:solidFill>
                  <a:latin typeface="Arial Black" panose="020B0A04020102020204" pitchFamily="34" charset="0"/>
                </a:rPr>
                <a:t>GRACIAS</a:t>
              </a:r>
              <a:r>
                <a:rPr lang="es-CO" sz="5400" dirty="0">
                  <a:solidFill>
                    <a:srgbClr val="94C12E"/>
                  </a:solidFill>
                  <a:latin typeface="Humanst521 Lt BT" panose="02040706040505040204" pitchFamily="18" charset="0"/>
                </a:rPr>
                <a:t> </a:t>
              </a:r>
            </a:p>
          </p:txBody>
        </p:sp>
        <p:sp>
          <p:nvSpPr>
            <p:cNvPr id="28" name="CuadroTexto 27">
              <a:extLst>
                <a:ext uri="{FF2B5EF4-FFF2-40B4-BE49-F238E27FC236}">
                  <a16:creationId xmlns:a16="http://schemas.microsoft.com/office/drawing/2014/main" id="{9E990ABC-C1B8-4C6E-978B-E0E08C7401DB}"/>
                </a:ext>
              </a:extLst>
            </p:cNvPr>
            <p:cNvSpPr txBox="1"/>
            <p:nvPr/>
          </p:nvSpPr>
          <p:spPr>
            <a:xfrm>
              <a:off x="4388205" y="1208940"/>
              <a:ext cx="1997663" cy="415498"/>
            </a:xfrm>
            <a:prstGeom prst="rect">
              <a:avLst/>
            </a:prstGeom>
            <a:noFill/>
          </p:spPr>
          <p:txBody>
            <a:bodyPr wrap="square" rtlCol="0">
              <a:spAutoFit/>
            </a:bodyPr>
            <a:lstStyle/>
            <a:p>
              <a:r>
                <a:rPr lang="es-CO" sz="2050" dirty="0">
                  <a:solidFill>
                    <a:srgbClr val="DB0000"/>
                  </a:solidFill>
                  <a:latin typeface="Arial Black" panose="020B0A04020102020204" pitchFamily="34" charset="0"/>
                </a:rPr>
                <a:t>ATENCIÓN</a:t>
              </a:r>
            </a:p>
          </p:txBody>
        </p:sp>
        <p:sp>
          <p:nvSpPr>
            <p:cNvPr id="2" name="Rectángulo 1"/>
            <p:cNvSpPr/>
            <p:nvPr/>
          </p:nvSpPr>
          <p:spPr>
            <a:xfrm>
              <a:off x="4406867" y="858555"/>
              <a:ext cx="1792478" cy="461665"/>
            </a:xfrm>
            <a:prstGeom prst="rect">
              <a:avLst/>
            </a:prstGeom>
          </p:spPr>
          <p:txBody>
            <a:bodyPr wrap="none">
              <a:spAutoFit/>
            </a:bodyPr>
            <a:lstStyle/>
            <a:p>
              <a:r>
                <a:rPr lang="es-CO" sz="2400" dirty="0">
                  <a:solidFill>
                    <a:srgbClr val="DB0000"/>
                  </a:solidFill>
                  <a:latin typeface="Arial Black" panose="020B0A04020102020204" pitchFamily="34" charset="0"/>
                </a:rPr>
                <a:t>POR   SU </a:t>
              </a:r>
            </a:p>
          </p:txBody>
        </p:sp>
      </p:grpSp>
      <p:sp>
        <p:nvSpPr>
          <p:cNvPr id="4" name="Rectángulo 3"/>
          <p:cNvSpPr/>
          <p:nvPr/>
        </p:nvSpPr>
        <p:spPr>
          <a:xfrm>
            <a:off x="7106855" y="5289093"/>
            <a:ext cx="2281394" cy="461665"/>
          </a:xfrm>
          <a:prstGeom prst="rect">
            <a:avLst/>
          </a:prstGeom>
        </p:spPr>
        <p:txBody>
          <a:bodyPr wrap="none">
            <a:spAutoFit/>
          </a:bodyPr>
          <a:lstStyle/>
          <a:p>
            <a:r>
              <a:rPr lang="es-CO" sz="2400" b="1" dirty="0">
                <a:ln w="0"/>
                <a:latin typeface="Gabriola" panose="04040605051002020D02" pitchFamily="82" charset="0"/>
                <a:ea typeface="Droid Serif" panose="02020600060500090200" pitchFamily="18" charset="0"/>
                <a:cs typeface="Droid Serif" panose="02020600060500090200" pitchFamily="18" charset="0"/>
              </a:rPr>
              <a:t>w </a:t>
            </a:r>
            <a:r>
              <a:rPr lang="es-CO" sz="2400" b="1" dirty="0" err="1">
                <a:ln w="0"/>
                <a:latin typeface="Gabriola" panose="04040605051002020D02" pitchFamily="82" charset="0"/>
                <a:ea typeface="Droid Serif" panose="02020600060500090200" pitchFamily="18" charset="0"/>
                <a:cs typeface="Droid Serif" panose="02020600060500090200" pitchFamily="18" charset="0"/>
              </a:rPr>
              <a:t>w</a:t>
            </a:r>
            <a:r>
              <a:rPr lang="es-CO" sz="2400" b="1" dirty="0">
                <a:ln w="0"/>
                <a:latin typeface="Gabriola" panose="04040605051002020D02" pitchFamily="82" charset="0"/>
                <a:ea typeface="Droid Serif" panose="02020600060500090200" pitchFamily="18" charset="0"/>
                <a:cs typeface="Droid Serif" panose="02020600060500090200" pitchFamily="18" charset="0"/>
              </a:rPr>
              <a:t> w . u i s . e d u . c o</a:t>
            </a:r>
          </a:p>
        </p:txBody>
      </p:sp>
      <p:sp>
        <p:nvSpPr>
          <p:cNvPr id="5" name="Rectángulo 4"/>
          <p:cNvSpPr/>
          <p:nvPr/>
        </p:nvSpPr>
        <p:spPr>
          <a:xfrm>
            <a:off x="7686908" y="62531"/>
            <a:ext cx="2231701" cy="369332"/>
          </a:xfrm>
          <a:prstGeom prst="rect">
            <a:avLst/>
          </a:prstGeom>
        </p:spPr>
        <p:txBody>
          <a:bodyPr wrap="none">
            <a:spAutoFit/>
          </a:bodyPr>
          <a:lstStyle/>
          <a:p>
            <a:r>
              <a:rPr lang="es-CO"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pic>
        <p:nvPicPr>
          <p:cNvPr id="19" name="Imagen 18">
            <a:extLst>
              <a:ext uri="{FF2B5EF4-FFF2-40B4-BE49-F238E27FC236}">
                <a16:creationId xmlns:a16="http://schemas.microsoft.com/office/drawing/2014/main" id="{6C5B290F-36C0-4439-ACD5-09104C5002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25" y="109185"/>
            <a:ext cx="1926725" cy="1158047"/>
          </a:xfrm>
          <a:prstGeom prst="rect">
            <a:avLst/>
          </a:prstGeom>
        </p:spPr>
      </p:pic>
      <p:sp>
        <p:nvSpPr>
          <p:cNvPr id="24" name="Rectángulo 19"/>
          <p:cNvSpPr/>
          <p:nvPr/>
        </p:nvSpPr>
        <p:spPr>
          <a:xfrm flipH="1">
            <a:off x="7379429" y="386144"/>
            <a:ext cx="2740105" cy="73896"/>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DE020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grpSp>
        <p:nvGrpSpPr>
          <p:cNvPr id="25" name="Grupo 24"/>
          <p:cNvGrpSpPr/>
          <p:nvPr/>
        </p:nvGrpSpPr>
        <p:grpSpPr>
          <a:xfrm>
            <a:off x="10727047" y="3228975"/>
            <a:ext cx="1412252" cy="732611"/>
            <a:chOff x="10398916" y="339784"/>
            <a:chExt cx="2350117" cy="1011187"/>
          </a:xfrm>
        </p:grpSpPr>
        <p:cxnSp>
          <p:nvCxnSpPr>
            <p:cNvPr id="26" name="Conector recto 25"/>
            <p:cNvCxnSpPr/>
            <p:nvPr/>
          </p:nvCxnSpPr>
          <p:spPr>
            <a:xfrm flipH="1">
              <a:off x="10398916" y="492179"/>
              <a:ext cx="1" cy="771524"/>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27" name="CuadroTexto 26"/>
            <p:cNvSpPr txBox="1"/>
            <p:nvPr/>
          </p:nvSpPr>
          <p:spPr>
            <a:xfrm>
              <a:off x="10398916" y="339784"/>
              <a:ext cx="2350117" cy="1011187"/>
            </a:xfrm>
            <a:prstGeom prst="rect">
              <a:avLst/>
            </a:prstGeom>
            <a:noFill/>
          </p:spPr>
          <p:txBody>
            <a:bodyPr wrap="square" rtlCol="0">
              <a:spAutoFit/>
            </a:bodyPr>
            <a:lstStyle/>
            <a:p>
              <a:r>
                <a:rPr lang="es-CO" sz="2000" b="1" dirty="0">
                  <a:solidFill>
                    <a:srgbClr val="94C12E"/>
                  </a:solidFill>
                  <a:latin typeface="+mj-lt"/>
                </a:rPr>
                <a:t>Patrimonio</a:t>
              </a:r>
              <a:r>
                <a:rPr lang="es-CO" sz="1100" b="1" dirty="0">
                  <a:solidFill>
                    <a:srgbClr val="94C12E"/>
                  </a:solidFill>
                  <a:latin typeface="+mj-lt"/>
                </a:rPr>
                <a:t> </a:t>
              </a:r>
            </a:p>
            <a:p>
              <a:r>
                <a:rPr lang="es-CO" sz="1100" b="1" dirty="0">
                  <a:solidFill>
                    <a:srgbClr val="DB0000"/>
                  </a:solidFill>
                  <a:latin typeface="+mj-lt"/>
                </a:rPr>
                <a:t>Educativo Y Cultural </a:t>
              </a:r>
            </a:p>
            <a:p>
              <a:r>
                <a:rPr lang="es-CO" sz="970" b="1" dirty="0">
                  <a:solidFill>
                    <a:srgbClr val="DB0000"/>
                  </a:solidFill>
                  <a:latin typeface="+mj-lt"/>
                </a:rPr>
                <a:t>de los Santandereanos</a:t>
              </a:r>
            </a:p>
          </p:txBody>
        </p:sp>
      </p:grpSp>
    </p:spTree>
    <p:custDataLst>
      <p:tags r:id="rId1"/>
    </p:custDataLst>
    <p:extLst>
      <p:ext uri="{BB962C8B-B14F-4D97-AF65-F5344CB8AC3E}">
        <p14:creationId xmlns:p14="http://schemas.microsoft.com/office/powerpoint/2010/main" val="3176222225"/>
      </p:ext>
    </p:extLst>
  </p:cSld>
  <p:clrMapOvr>
    <a:masterClrMapping/>
  </p:clrMapOvr>
  <mc:AlternateContent xmlns:mc="http://schemas.openxmlformats.org/markup-compatibility/2006" xmlns:p14="http://schemas.microsoft.com/office/powerpoint/2010/main">
    <mc:Choice Requires="p14">
      <p:transition spd="med" p14:dur="700" advClick="0" advTm="27986">
        <p:fade/>
      </p:transition>
    </mc:Choice>
    <mc:Fallback xmlns="">
      <p:transition spd="med" advClick="0" advTm="27986">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ángulo 4"/>
          <p:cNvSpPr/>
          <p:nvPr/>
        </p:nvSpPr>
        <p:spPr>
          <a:xfrm>
            <a:off x="2304551" y="2944630"/>
            <a:ext cx="7990792" cy="2985433"/>
          </a:xfrm>
          <a:prstGeom prst="rect">
            <a:avLst/>
          </a:prstGeom>
        </p:spPr>
        <p:txBody>
          <a:bodyPr wrap="square">
            <a:spAutoFit/>
          </a:bodyPr>
          <a:lstStyle/>
          <a:p>
            <a:pPr algn="just">
              <a:buClr>
                <a:srgbClr val="DE0209"/>
              </a:buClr>
            </a:pPr>
            <a:r>
              <a:rPr lang="es-CO" sz="2800" dirty="0">
                <a:latin typeface="Humanst521 BT" panose="020B0602020204020204" pitchFamily="34" charset="0"/>
              </a:rPr>
              <a:t>Es una experiencia en la cual el estudiante entra en contacto e interactúa a través de proyectos específicos, con la realidad de contextos empresariales a nivel local, nacional o internacional en el área de su profesión, en la cual aplica y fortalece competencias personales y profesionales.</a:t>
            </a:r>
            <a:r>
              <a:rPr lang="es-CO" sz="2800" dirty="0">
                <a:ln w="0"/>
                <a:latin typeface="Humanst521 BT" panose="020B0602020204020204" pitchFamily="34" charset="0"/>
                <a:ea typeface="Droid Serif" panose="02020600060500090200" pitchFamily="18" charset="0"/>
                <a:cs typeface="Droid Serif" panose="02020600060500090200" pitchFamily="18" charset="0"/>
              </a:rPr>
              <a:t> </a:t>
            </a:r>
          </a:p>
          <a:p>
            <a:pPr algn="just">
              <a:buClr>
                <a:srgbClr val="DB0000"/>
              </a:buClr>
            </a:pPr>
            <a:endParaRPr lang="es-CO" sz="2000" dirty="0">
              <a:ln w="0"/>
              <a:latin typeface="Humanst521 BT" panose="020B0602020204020204" pitchFamily="34" charset="0"/>
              <a:ea typeface="Droid Serif" panose="02020600060500090200" pitchFamily="18" charset="0"/>
              <a:cs typeface="Droid Serif" panose="02020600060500090200" pitchFamily="18" charset="0"/>
            </a:endParaRPr>
          </a:p>
        </p:txBody>
      </p:sp>
      <p:grpSp>
        <p:nvGrpSpPr>
          <p:cNvPr id="33" name="Grupo 32"/>
          <p:cNvGrpSpPr/>
          <p:nvPr/>
        </p:nvGrpSpPr>
        <p:grpSpPr>
          <a:xfrm>
            <a:off x="9823225" y="5930063"/>
            <a:ext cx="2773384" cy="862565"/>
            <a:chOff x="8513818" y="202560"/>
            <a:chExt cx="3663139" cy="1181243"/>
          </a:xfrm>
        </p:grpSpPr>
        <p:pic>
          <p:nvPicPr>
            <p:cNvPr id="22" name="Imagen 21">
              <a:extLst>
                <a:ext uri="{FF2B5EF4-FFF2-40B4-BE49-F238E27FC236}">
                  <a16:creationId xmlns:a16="http://schemas.microsoft.com/office/drawing/2014/main" id="{F2ADF231-5D47-4497-AD78-37579E4C83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3818" y="202560"/>
              <a:ext cx="1886857" cy="1059034"/>
            </a:xfrm>
            <a:prstGeom prst="rect">
              <a:avLst/>
            </a:prstGeom>
          </p:spPr>
        </p:pic>
        <p:sp>
          <p:nvSpPr>
            <p:cNvPr id="14" name="CuadroTexto 13"/>
            <p:cNvSpPr txBox="1"/>
            <p:nvPr/>
          </p:nvSpPr>
          <p:spPr>
            <a:xfrm>
              <a:off x="8554300" y="1099300"/>
              <a:ext cx="2953756" cy="284503"/>
            </a:xfrm>
            <a:prstGeom prst="rect">
              <a:avLst/>
            </a:prstGeom>
            <a:noFill/>
          </p:spPr>
          <p:txBody>
            <a:bodyPr wrap="square" rtlCol="0">
              <a:spAutoFit/>
            </a:bodyPr>
            <a:lstStyle/>
            <a:p>
              <a:r>
                <a:rPr lang="es-CO" sz="750" dirty="0">
                  <a:latin typeface="Humanst521 BT" panose="020B0602020204020204" pitchFamily="34" charset="0"/>
                </a:rPr>
                <a:t>VIGILADA MINIEDUCACIÓN</a:t>
              </a:r>
            </a:p>
          </p:txBody>
        </p:sp>
        <p:cxnSp>
          <p:nvCxnSpPr>
            <p:cNvPr id="25" name="Conector recto 24"/>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10397158" y="352670"/>
              <a:ext cx="1779799" cy="853952"/>
            </a:xfrm>
            <a:prstGeom prst="rect">
              <a:avLst/>
            </a:prstGeom>
            <a:noFill/>
          </p:spPr>
          <p:txBody>
            <a:bodyPr wrap="square" rtlCol="0">
              <a:spAutoFit/>
            </a:bodyPr>
            <a:lstStyle/>
            <a:p>
              <a:r>
                <a:rPr lang="es-CO" sz="1050" b="1" dirty="0">
                  <a:latin typeface="+mj-lt"/>
                </a:rPr>
                <a:t>Escuela de </a:t>
              </a:r>
            </a:p>
            <a:p>
              <a:r>
                <a:rPr lang="es-CO" sz="1050" b="1" dirty="0">
                  <a:latin typeface="+mj-lt"/>
                </a:rPr>
                <a:t>Ingeniería </a:t>
              </a:r>
            </a:p>
            <a:p>
              <a:r>
                <a:rPr lang="es-CO" sz="1050" b="1" dirty="0">
                  <a:latin typeface="+mj-lt"/>
                </a:rPr>
                <a:t>De Petróleos </a:t>
              </a:r>
            </a:p>
          </p:txBody>
        </p:sp>
      </p:grpSp>
      <p:sp>
        <p:nvSpPr>
          <p:cNvPr id="2" name="Flecha derecha 1"/>
          <p:cNvSpPr/>
          <p:nvPr/>
        </p:nvSpPr>
        <p:spPr>
          <a:xfrm>
            <a:off x="5196641" y="6096351"/>
            <a:ext cx="794239" cy="381371"/>
          </a:xfrm>
          <a:prstGeom prst="rightArrow">
            <a:avLst/>
          </a:prstGeom>
          <a:solidFill>
            <a:srgbClr val="A3C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9" name="Rectángulo 28"/>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4" name="Rectángulo 3"/>
          <p:cNvSpPr/>
          <p:nvPr/>
        </p:nvSpPr>
        <p:spPr>
          <a:xfrm>
            <a:off x="2150338" y="624617"/>
            <a:ext cx="8575331" cy="1077218"/>
          </a:xfrm>
          <a:prstGeom prst="rect">
            <a:avLst/>
          </a:prstGeom>
        </p:spPr>
        <p:txBody>
          <a:bodyPr wrap="square">
            <a:spAutoFit/>
          </a:bodyPr>
          <a:lstStyle/>
          <a:p>
            <a:pPr algn="ctr"/>
            <a:r>
              <a:rPr lang="es-CO" sz="32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DE PRÁCTICA EN LA MODALIDAD DE TRABAJO DE GRADO</a:t>
            </a:r>
            <a:endParaRPr lang="es-CO" sz="3200" dirty="0"/>
          </a:p>
        </p:txBody>
      </p:sp>
      <p:sp>
        <p:nvSpPr>
          <p:cNvPr id="6" name="Rectángulo 5"/>
          <p:cNvSpPr/>
          <p:nvPr/>
        </p:nvSpPr>
        <p:spPr>
          <a:xfrm>
            <a:off x="5438974" y="2119895"/>
            <a:ext cx="1721946" cy="461665"/>
          </a:xfrm>
          <a:prstGeom prst="rect">
            <a:avLst/>
          </a:prstGeom>
        </p:spPr>
        <p:txBody>
          <a:bodyPr wrap="none">
            <a:spAutoFit/>
          </a:bodyPr>
          <a:lstStyle/>
          <a:p>
            <a:r>
              <a:rPr lang="es-CO" sz="2400" b="1" dirty="0">
                <a:ln w="0"/>
                <a:solidFill>
                  <a:srgbClr val="DB0000"/>
                </a:solidFill>
                <a:effectLst>
                  <a:outerShdw blurRad="50800" dist="38100" algn="l" rotWithShape="0">
                    <a:prstClr val="black">
                      <a:alpha val="40000"/>
                    </a:prstClr>
                  </a:outerShdw>
                </a:effectLst>
                <a:latin typeface="Arial Black" panose="020B0A04020102020204" pitchFamily="34" charset="0"/>
              </a:rPr>
              <a:t>¿Qué es?</a:t>
            </a:r>
            <a:endParaRPr lang="es-CO" sz="2400" dirty="0"/>
          </a:p>
        </p:txBody>
      </p:sp>
      <p:sp>
        <p:nvSpPr>
          <p:cNvPr id="35" name="Rectángulo 19"/>
          <p:cNvSpPr/>
          <p:nvPr/>
        </p:nvSpPr>
        <p:spPr>
          <a:xfrm flipH="1">
            <a:off x="5196641" y="2541028"/>
            <a:ext cx="2321787" cy="5345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 name="connsiteX0" fmla="*/ 836228 w 9265298"/>
              <a:gd name="connsiteY0" fmla="*/ 33277 h 140576"/>
              <a:gd name="connsiteX1" fmla="*/ 8844193 w 9265298"/>
              <a:gd name="connsiteY1" fmla="*/ 208 h 140576"/>
              <a:gd name="connsiteX2" fmla="*/ 9265298 w 9265298"/>
              <a:gd name="connsiteY2" fmla="*/ 140576 h 140576"/>
              <a:gd name="connsiteX3" fmla="*/ 0 w 9265298"/>
              <a:gd name="connsiteY3" fmla="*/ 140576 h 140576"/>
              <a:gd name="connsiteX4" fmla="*/ 836228 w 9265298"/>
              <a:gd name="connsiteY4" fmla="*/ 33277 h 140576"/>
              <a:gd name="connsiteX0" fmla="*/ 515436 w 9265298"/>
              <a:gd name="connsiteY0" fmla="*/ 6853 h 140576"/>
              <a:gd name="connsiteX1" fmla="*/ 8844193 w 9265298"/>
              <a:gd name="connsiteY1" fmla="*/ 208 h 140576"/>
              <a:gd name="connsiteX2" fmla="*/ 9265298 w 9265298"/>
              <a:gd name="connsiteY2" fmla="*/ 140576 h 140576"/>
              <a:gd name="connsiteX3" fmla="*/ 0 w 9265298"/>
              <a:gd name="connsiteY3" fmla="*/ 140576 h 140576"/>
              <a:gd name="connsiteX4" fmla="*/ 515436 w 9265298"/>
              <a:gd name="connsiteY4" fmla="*/ 6853 h 140576"/>
              <a:gd name="connsiteX0" fmla="*/ 355043 w 9265298"/>
              <a:gd name="connsiteY0" fmla="*/ 6853 h 140576"/>
              <a:gd name="connsiteX1" fmla="*/ 8844193 w 9265298"/>
              <a:gd name="connsiteY1" fmla="*/ 208 h 140576"/>
              <a:gd name="connsiteX2" fmla="*/ 9265298 w 9265298"/>
              <a:gd name="connsiteY2" fmla="*/ 140576 h 140576"/>
              <a:gd name="connsiteX3" fmla="*/ 0 w 9265298"/>
              <a:gd name="connsiteY3" fmla="*/ 140576 h 140576"/>
              <a:gd name="connsiteX4" fmla="*/ 355043 w 9265298"/>
              <a:gd name="connsiteY4" fmla="*/ 6853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355043" y="6853"/>
                </a:moveTo>
                <a:lnTo>
                  <a:pt x="8844193" y="208"/>
                </a:lnTo>
                <a:cubicBezTo>
                  <a:pt x="9044719" y="-5139"/>
                  <a:pt x="9124930" y="93787"/>
                  <a:pt x="9265298" y="140576"/>
                </a:cubicBezTo>
                <a:lnTo>
                  <a:pt x="0" y="140576"/>
                </a:lnTo>
                <a:lnTo>
                  <a:pt x="355043" y="6853"/>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pic>
        <p:nvPicPr>
          <p:cNvPr id="36" name="Picture 10" descr="Resultado de imagen para IMAGENES DE PREGUNTA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131" y="2350727"/>
            <a:ext cx="2715955" cy="2590297"/>
          </a:xfrm>
          <a:prstGeom prst="rect">
            <a:avLst/>
          </a:prstGeom>
          <a:noFill/>
          <a:extLst>
            <a:ext uri="{909E8E84-426E-40DD-AFC4-6F175D3DCCD1}">
              <a14:hiddenFill xmlns:a14="http://schemas.microsoft.com/office/drawing/2010/main">
                <a:solidFill>
                  <a:srgbClr val="FFFFFF"/>
                </a:solidFill>
              </a14:hiddenFill>
            </a:ext>
          </a:extLst>
        </p:spPr>
      </p:pic>
      <p:pic>
        <p:nvPicPr>
          <p:cNvPr id="37" name="Imagen 36">
            <a:extLst>
              <a:ext uri="{FF2B5EF4-FFF2-40B4-BE49-F238E27FC236}">
                <a16:creationId xmlns:a16="http://schemas.microsoft.com/office/drawing/2014/main" id="{A9C965AC-F6EE-491B-818D-D7A013AAE36C}"/>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t="61419" r="69278"/>
          <a:stretch/>
        </p:blipFill>
        <p:spPr>
          <a:xfrm flipH="1">
            <a:off x="0" y="0"/>
            <a:ext cx="2470824" cy="2292842"/>
          </a:xfrm>
          <a:prstGeom prst="rect">
            <a:avLst/>
          </a:prstGeom>
        </p:spPr>
      </p:pic>
    </p:spTree>
    <p:custDataLst>
      <p:tags r:id="rId1"/>
    </p:custDataLst>
    <p:extLst>
      <p:ext uri="{BB962C8B-B14F-4D97-AF65-F5344CB8AC3E}">
        <p14:creationId xmlns:p14="http://schemas.microsoft.com/office/powerpoint/2010/main" val="109420126"/>
      </p:ext>
    </p:extLst>
  </p:cSld>
  <p:clrMapOvr>
    <a:masterClrMapping/>
  </p:clrMapOvr>
  <mc:AlternateContent xmlns:mc="http://schemas.openxmlformats.org/markup-compatibility/2006" xmlns:p14="http://schemas.microsoft.com/office/powerpoint/2010/main">
    <mc:Choice Requires="p14">
      <p:transition spd="med" p14:dur="700" advClick="0" advTm="17645">
        <p:fade/>
      </p:transition>
    </mc:Choice>
    <mc:Fallback xmlns="">
      <p:transition spd="med" advClick="0" advTm="17645">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 name="Marcador de contenido 5">
            <a:extLst>
              <a:ext uri="{FF2B5EF4-FFF2-40B4-BE49-F238E27FC236}">
                <a16:creationId xmlns:a16="http://schemas.microsoft.com/office/drawing/2014/main" id="{17CB4791-B01B-4F13-AFB7-92559230E30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7743825" cy="6857990"/>
          </a:xfrm>
          <a:prstGeom prst="rect">
            <a:avLst/>
          </a:prstGeom>
          <a:solidFill>
            <a:srgbClr val="DEDCDD"/>
          </a:solidFill>
        </p:spPr>
      </p:pic>
      <p:sp>
        <p:nvSpPr>
          <p:cNvPr id="5" name="Rectángulo 4"/>
          <p:cNvSpPr/>
          <p:nvPr/>
        </p:nvSpPr>
        <p:spPr>
          <a:xfrm>
            <a:off x="2312270" y="2387626"/>
            <a:ext cx="8659757" cy="3139321"/>
          </a:xfrm>
          <a:prstGeom prst="rect">
            <a:avLst/>
          </a:prstGeom>
        </p:spPr>
        <p:txBody>
          <a:bodyPr wrap="square">
            <a:spAutoFit/>
          </a:bodyPr>
          <a:lstStyle/>
          <a:p>
            <a:pPr marL="514350" indent="-514350" algn="just">
              <a:buClr>
                <a:srgbClr val="DE0209"/>
              </a:buClr>
              <a:buFont typeface="+mj-lt"/>
              <a:buAutoNum type="arabicPeriod"/>
            </a:pPr>
            <a:r>
              <a:rPr lang="es-CO" sz="2200" dirty="0">
                <a:latin typeface="Humanst521 BT" panose="020B0602020204020204" pitchFamily="34" charset="0"/>
              </a:rPr>
              <a:t>El estudiante debe tener matriculado obligatoriamente la asignatura Trabajo de Grado I ó II según corresponda y haber asistido a la Conferencia “Guía para la elaboración de trabajos de grado” que al inicio del semestre el Comité de Proyectos de Grado programa.</a:t>
            </a:r>
          </a:p>
          <a:p>
            <a:pPr marL="514350" indent="-514350" algn="just">
              <a:buClr>
                <a:srgbClr val="DE0209"/>
              </a:buClr>
              <a:buFont typeface="+mj-lt"/>
              <a:buAutoNum type="arabicPeriod"/>
            </a:pPr>
            <a:endParaRPr lang="es-CO" sz="2200" dirty="0">
              <a:latin typeface="Humanst521 BT" panose="020B0602020204020204" pitchFamily="34" charset="0"/>
            </a:endParaRPr>
          </a:p>
          <a:p>
            <a:pPr marL="514350" indent="-514350" algn="just">
              <a:buClr>
                <a:srgbClr val="DE0209"/>
              </a:buClr>
              <a:buFont typeface="+mj-lt"/>
              <a:buAutoNum type="arabicPeriod"/>
            </a:pPr>
            <a:r>
              <a:rPr lang="es-CO" sz="2200" dirty="0">
                <a:latin typeface="Humanst521 BT" panose="020B0602020204020204" pitchFamily="34" charset="0"/>
              </a:rPr>
              <a:t>Las prácticas solo pueden ser realizadas con empresa que tengan convenio de apoyo interinstitucional para la realización de prácticas empresariales como modalidad de trabajo de grado celebrado entre la universidad industrial de Santander y XXXX (empresa).</a:t>
            </a:r>
            <a:endParaRPr lang="es-CO" sz="2200" dirty="0">
              <a:ln w="0"/>
              <a:latin typeface="Humanst521 BT" panose="020B0602020204020204" pitchFamily="34" charset="0"/>
              <a:ea typeface="Droid Serif" panose="02020600060500090200" pitchFamily="18" charset="0"/>
              <a:cs typeface="Droid Serif" panose="02020600060500090200" pitchFamily="18" charset="0"/>
            </a:endParaRPr>
          </a:p>
        </p:txBody>
      </p:sp>
      <p:grpSp>
        <p:nvGrpSpPr>
          <p:cNvPr id="33" name="Grupo 32"/>
          <p:cNvGrpSpPr/>
          <p:nvPr/>
        </p:nvGrpSpPr>
        <p:grpSpPr>
          <a:xfrm>
            <a:off x="9823225" y="5930063"/>
            <a:ext cx="2773384" cy="862565"/>
            <a:chOff x="8513818" y="202560"/>
            <a:chExt cx="3663139" cy="1181243"/>
          </a:xfrm>
        </p:grpSpPr>
        <p:pic>
          <p:nvPicPr>
            <p:cNvPr id="22" name="Imagen 21">
              <a:extLst>
                <a:ext uri="{FF2B5EF4-FFF2-40B4-BE49-F238E27FC236}">
                  <a16:creationId xmlns:a16="http://schemas.microsoft.com/office/drawing/2014/main" id="{F2ADF231-5D47-4497-AD78-37579E4C83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3818" y="202560"/>
              <a:ext cx="1886857" cy="1059034"/>
            </a:xfrm>
            <a:prstGeom prst="rect">
              <a:avLst/>
            </a:prstGeom>
          </p:spPr>
        </p:pic>
        <p:sp>
          <p:nvSpPr>
            <p:cNvPr id="14" name="CuadroTexto 13"/>
            <p:cNvSpPr txBox="1"/>
            <p:nvPr/>
          </p:nvSpPr>
          <p:spPr>
            <a:xfrm>
              <a:off x="8554300" y="1099300"/>
              <a:ext cx="2953756" cy="284503"/>
            </a:xfrm>
            <a:prstGeom prst="rect">
              <a:avLst/>
            </a:prstGeom>
            <a:noFill/>
          </p:spPr>
          <p:txBody>
            <a:bodyPr wrap="square" rtlCol="0">
              <a:spAutoFit/>
            </a:bodyPr>
            <a:lstStyle/>
            <a:p>
              <a:r>
                <a:rPr lang="es-CO" sz="750" dirty="0">
                  <a:latin typeface="Humanst521 BT" panose="020B0602020204020204" pitchFamily="34" charset="0"/>
                </a:rPr>
                <a:t>VIGILADA MINIEDUCACIÓN</a:t>
              </a:r>
            </a:p>
          </p:txBody>
        </p:sp>
        <p:cxnSp>
          <p:nvCxnSpPr>
            <p:cNvPr id="25" name="Conector recto 24"/>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10397158" y="352670"/>
              <a:ext cx="1779799" cy="853952"/>
            </a:xfrm>
            <a:prstGeom prst="rect">
              <a:avLst/>
            </a:prstGeom>
            <a:noFill/>
          </p:spPr>
          <p:txBody>
            <a:bodyPr wrap="square" rtlCol="0">
              <a:spAutoFit/>
            </a:bodyPr>
            <a:lstStyle/>
            <a:p>
              <a:r>
                <a:rPr lang="es-CO" sz="1050" b="1" dirty="0">
                  <a:latin typeface="+mj-lt"/>
                </a:rPr>
                <a:t>Escuela de </a:t>
              </a:r>
            </a:p>
            <a:p>
              <a:r>
                <a:rPr lang="es-CO" sz="1050" b="1" dirty="0">
                  <a:latin typeface="+mj-lt"/>
                </a:rPr>
                <a:t>Ingeniería </a:t>
              </a:r>
            </a:p>
            <a:p>
              <a:r>
                <a:rPr lang="es-CO" sz="1050" b="1" dirty="0">
                  <a:latin typeface="+mj-lt"/>
                </a:rPr>
                <a:t>De Petróleos </a:t>
              </a:r>
            </a:p>
          </p:txBody>
        </p:sp>
      </p:grpSp>
      <p:sp>
        <p:nvSpPr>
          <p:cNvPr id="2" name="Flecha derecha 1"/>
          <p:cNvSpPr/>
          <p:nvPr/>
        </p:nvSpPr>
        <p:spPr>
          <a:xfrm>
            <a:off x="5196641" y="6096351"/>
            <a:ext cx="794239" cy="381371"/>
          </a:xfrm>
          <a:prstGeom prst="rightArrow">
            <a:avLst/>
          </a:prstGeom>
          <a:solidFill>
            <a:srgbClr val="A3C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9" name="Rectángulo 28"/>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4" name="Rectángulo 3"/>
          <p:cNvSpPr/>
          <p:nvPr/>
        </p:nvSpPr>
        <p:spPr>
          <a:xfrm>
            <a:off x="2396696" y="696245"/>
            <a:ext cx="8575331" cy="1077218"/>
          </a:xfrm>
          <a:prstGeom prst="rect">
            <a:avLst/>
          </a:prstGeom>
        </p:spPr>
        <p:txBody>
          <a:bodyPr wrap="square">
            <a:spAutoFit/>
          </a:bodyPr>
          <a:lstStyle/>
          <a:p>
            <a:pPr algn="ctr"/>
            <a:r>
              <a:rPr lang="es-CO" sz="32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DE PRÁCTICA EN LA MODALIDAD DE TRABAJO DE GRADO</a:t>
            </a:r>
            <a:endParaRPr lang="es-CO" sz="3200" dirty="0"/>
          </a:p>
        </p:txBody>
      </p:sp>
    </p:spTree>
    <p:custDataLst>
      <p:tags r:id="rId1"/>
    </p:custDataLst>
    <p:extLst>
      <p:ext uri="{BB962C8B-B14F-4D97-AF65-F5344CB8AC3E}">
        <p14:creationId xmlns:p14="http://schemas.microsoft.com/office/powerpoint/2010/main" val="286062910"/>
      </p:ext>
    </p:extLst>
  </p:cSld>
  <p:clrMapOvr>
    <a:masterClrMapping/>
  </p:clrMapOvr>
  <mc:AlternateContent xmlns:mc="http://schemas.openxmlformats.org/markup-compatibility/2006" xmlns:p14="http://schemas.microsoft.com/office/powerpoint/2010/main">
    <mc:Choice Requires="p14">
      <p:transition spd="med" p14:dur="700" advClick="0" advTm="17645">
        <p:fade/>
      </p:transition>
    </mc:Choice>
    <mc:Fallback xmlns="">
      <p:transition spd="med" advClick="0" advTm="17645">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ángulo 4"/>
          <p:cNvSpPr/>
          <p:nvPr/>
        </p:nvSpPr>
        <p:spPr>
          <a:xfrm>
            <a:off x="1808366" y="1909336"/>
            <a:ext cx="9440747" cy="3970318"/>
          </a:xfrm>
          <a:prstGeom prst="rect">
            <a:avLst/>
          </a:prstGeom>
        </p:spPr>
        <p:txBody>
          <a:bodyPr wrap="square">
            <a:spAutoFit/>
          </a:bodyPr>
          <a:lstStyle/>
          <a:p>
            <a:pPr marL="514350" indent="-514350" algn="just">
              <a:buClr>
                <a:srgbClr val="DE0209"/>
              </a:buClr>
              <a:buFont typeface="+mj-lt"/>
              <a:buAutoNum type="arabicPeriod" startAt="3"/>
            </a:pPr>
            <a:r>
              <a:rPr lang="es-CO" dirty="0">
                <a:latin typeface="Humanst521 BT" panose="020B0602020204020204" pitchFamily="34" charset="0"/>
              </a:rPr>
              <a:t>Si la empresa tiene convenio activo de apoyo interinstitucional para el desarrollo de prácticas en la modalidad de trabajo de grado, debe solicitar convocatoria para practicantes en la modalidad de Trabajo de Grado al de correo electrónico </a:t>
            </a:r>
            <a:r>
              <a:rPr lang="es-CO" dirty="0">
                <a:solidFill>
                  <a:srgbClr val="C00000"/>
                </a:solidFill>
                <a:latin typeface="Humanst521 BT" panose="020B0602020204020204" pitchFamily="34" charset="0"/>
                <a:hlinkClick r:id="rId3">
                  <a:extLst>
                    <a:ext uri="{A12FA001-AC4F-418D-AE19-62706E023703}">
                      <ahyp:hlinkClr xmlns:ahyp="http://schemas.microsoft.com/office/drawing/2018/hyperlinkcolor" val="tx"/>
                    </a:ext>
                  </a:extLst>
                </a:hlinkClick>
              </a:rPr>
              <a:t>eip.convocatorias@uis.edu.co</a:t>
            </a:r>
            <a:r>
              <a:rPr lang="es-CO" dirty="0">
                <a:solidFill>
                  <a:srgbClr val="C00000"/>
                </a:solidFill>
                <a:latin typeface="Humanst521 BT" panose="020B0602020204020204" pitchFamily="34" charset="0"/>
              </a:rPr>
              <a:t> </a:t>
            </a:r>
            <a:r>
              <a:rPr lang="es-CO" dirty="0">
                <a:latin typeface="Humanst521 BT" panose="020B0602020204020204" pitchFamily="34" charset="0"/>
              </a:rPr>
              <a:t>con copia a </a:t>
            </a:r>
            <a:r>
              <a:rPr lang="es-CO" u="sng" dirty="0">
                <a:solidFill>
                  <a:srgbClr val="C00000"/>
                </a:solidFill>
                <a:latin typeface="Humanst521 BT" panose="020B0602020204020204" pitchFamily="34" charset="0"/>
              </a:rPr>
              <a:t>fcalvete@uis.edu.co</a:t>
            </a:r>
            <a:r>
              <a:rPr lang="es-CO" dirty="0">
                <a:latin typeface="Humanst521 BT" panose="020B0602020204020204" pitchFamily="34" charset="0"/>
              </a:rPr>
              <a:t> especificando nivel del estudiante, promedio, actividades que desarrollará el practicante, correo electrónico de la empresa al cual se enviaran las hojas de vida y demás especificaciones que la empresa considere pertinentes.</a:t>
            </a:r>
          </a:p>
          <a:p>
            <a:pPr marL="514350" indent="-514350" algn="just">
              <a:buClr>
                <a:srgbClr val="DE0209"/>
              </a:buClr>
              <a:buFont typeface="+mj-lt"/>
              <a:buAutoNum type="arabicPeriod" startAt="3"/>
            </a:pPr>
            <a:endParaRPr lang="es-CO" dirty="0">
              <a:latin typeface="Humanst521 BT" panose="020B0602020204020204" pitchFamily="34" charset="0"/>
            </a:endParaRPr>
          </a:p>
          <a:p>
            <a:pPr marL="514350" indent="-514350" algn="just">
              <a:buClr>
                <a:srgbClr val="DE0209"/>
              </a:buClr>
              <a:buFont typeface="+mj-lt"/>
              <a:buAutoNum type="arabicPeriod" startAt="3"/>
            </a:pPr>
            <a:r>
              <a:rPr lang="es-CO" dirty="0">
                <a:latin typeface="Humanst521 BT" panose="020B0602020204020204" pitchFamily="34" charset="0"/>
              </a:rPr>
              <a:t> En caso de que la empresa no cuente con el convenio de apoyo interinstitucional,   debe enviar correo electrónico a </a:t>
            </a:r>
            <a:r>
              <a:rPr lang="es-CO" dirty="0">
                <a:solidFill>
                  <a:srgbClr val="C00000"/>
                </a:solidFill>
                <a:latin typeface="Humanst521 BT" panose="020B0602020204020204" pitchFamily="34" charset="0"/>
                <a:hlinkClick r:id="rId4">
                  <a:extLst>
                    <a:ext uri="{A12FA001-AC4F-418D-AE19-62706E023703}">
                      <ahyp:hlinkClr xmlns:ahyp="http://schemas.microsoft.com/office/drawing/2018/hyperlinkcolor" val="tx"/>
                    </a:ext>
                  </a:extLst>
                </a:hlinkClick>
              </a:rPr>
              <a:t>eip.convenios@uis.edu.co</a:t>
            </a:r>
            <a:r>
              <a:rPr lang="es-CO" dirty="0">
                <a:solidFill>
                  <a:srgbClr val="C00000"/>
                </a:solidFill>
                <a:latin typeface="Humanst521 BT" panose="020B0602020204020204" pitchFamily="34" charset="0"/>
              </a:rPr>
              <a:t> </a:t>
            </a:r>
            <a:r>
              <a:rPr lang="es-CO" dirty="0">
                <a:latin typeface="Humanst521 BT" panose="020B0602020204020204" pitchFamily="34" charset="0"/>
              </a:rPr>
              <a:t>con copia a </a:t>
            </a:r>
            <a:r>
              <a:rPr lang="es-CO" u="sng" dirty="0">
                <a:solidFill>
                  <a:srgbClr val="C00000"/>
                </a:solidFill>
                <a:latin typeface="Humanst521 BT" panose="020B0602020204020204" pitchFamily="34" charset="0"/>
              </a:rPr>
              <a:t>fcalvete@uis.edu.co</a:t>
            </a:r>
            <a:r>
              <a:rPr lang="es-CO" dirty="0">
                <a:latin typeface="Humanst521 BT" panose="020B0602020204020204" pitchFamily="34" charset="0"/>
              </a:rPr>
              <a:t>; manifestando su interés de dar inicio al proceso de consecución del convenios de apoyo interinstitucional para practicas en la modalidad de trabajo de grado, especificando los datos de contacto de la persona responsable de la empresa para la consecución del convenio, con el fin de que el personal de la Universidad se ponga en contacto y se de inicio al trámite respectivo.</a:t>
            </a:r>
            <a:endParaRPr lang="es-CO" dirty="0">
              <a:ln w="0"/>
              <a:latin typeface="Humanst521 BT" panose="020B0602020204020204" pitchFamily="34" charset="0"/>
              <a:ea typeface="Droid Serif" panose="02020600060500090200" pitchFamily="18" charset="0"/>
              <a:cs typeface="Droid Serif" panose="02020600060500090200" pitchFamily="18" charset="0"/>
            </a:endParaRPr>
          </a:p>
        </p:txBody>
      </p:sp>
      <p:grpSp>
        <p:nvGrpSpPr>
          <p:cNvPr id="33" name="Grupo 32"/>
          <p:cNvGrpSpPr/>
          <p:nvPr/>
        </p:nvGrpSpPr>
        <p:grpSpPr>
          <a:xfrm>
            <a:off x="9823225" y="5930063"/>
            <a:ext cx="2773384" cy="862565"/>
            <a:chOff x="8513818" y="202560"/>
            <a:chExt cx="3663139" cy="1181243"/>
          </a:xfrm>
        </p:grpSpPr>
        <p:pic>
          <p:nvPicPr>
            <p:cNvPr id="22" name="Imagen 21">
              <a:extLst>
                <a:ext uri="{FF2B5EF4-FFF2-40B4-BE49-F238E27FC236}">
                  <a16:creationId xmlns:a16="http://schemas.microsoft.com/office/drawing/2014/main" id="{F2ADF231-5D47-4497-AD78-37579E4C83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13818" y="202560"/>
              <a:ext cx="1886857" cy="1059034"/>
            </a:xfrm>
            <a:prstGeom prst="rect">
              <a:avLst/>
            </a:prstGeom>
          </p:spPr>
        </p:pic>
        <p:sp>
          <p:nvSpPr>
            <p:cNvPr id="14" name="CuadroTexto 13"/>
            <p:cNvSpPr txBox="1"/>
            <p:nvPr/>
          </p:nvSpPr>
          <p:spPr>
            <a:xfrm>
              <a:off x="8554300" y="1099300"/>
              <a:ext cx="2953756" cy="284503"/>
            </a:xfrm>
            <a:prstGeom prst="rect">
              <a:avLst/>
            </a:prstGeom>
            <a:noFill/>
          </p:spPr>
          <p:txBody>
            <a:bodyPr wrap="square" rtlCol="0">
              <a:spAutoFit/>
            </a:bodyPr>
            <a:lstStyle/>
            <a:p>
              <a:r>
                <a:rPr lang="es-CO" sz="750" dirty="0">
                  <a:latin typeface="Humanst521 BT" panose="020B0602020204020204" pitchFamily="34" charset="0"/>
                </a:rPr>
                <a:t>VIGILADA MINIEDUCACIÓN</a:t>
              </a:r>
            </a:p>
          </p:txBody>
        </p:sp>
        <p:cxnSp>
          <p:nvCxnSpPr>
            <p:cNvPr id="25" name="Conector recto 24"/>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10397158" y="352670"/>
              <a:ext cx="1779799" cy="853952"/>
            </a:xfrm>
            <a:prstGeom prst="rect">
              <a:avLst/>
            </a:prstGeom>
            <a:noFill/>
          </p:spPr>
          <p:txBody>
            <a:bodyPr wrap="square" rtlCol="0">
              <a:spAutoFit/>
            </a:bodyPr>
            <a:lstStyle/>
            <a:p>
              <a:r>
                <a:rPr lang="es-CO" sz="1050" b="1" dirty="0">
                  <a:latin typeface="+mj-lt"/>
                </a:rPr>
                <a:t>Escuela de </a:t>
              </a:r>
            </a:p>
            <a:p>
              <a:r>
                <a:rPr lang="es-CO" sz="1050" b="1" dirty="0">
                  <a:latin typeface="+mj-lt"/>
                </a:rPr>
                <a:t>Ingeniería </a:t>
              </a:r>
            </a:p>
            <a:p>
              <a:r>
                <a:rPr lang="es-CO" sz="1050" b="1" dirty="0">
                  <a:latin typeface="+mj-lt"/>
                </a:rPr>
                <a:t>De Petróleos </a:t>
              </a:r>
            </a:p>
          </p:txBody>
        </p:sp>
      </p:grpSp>
      <p:sp>
        <p:nvSpPr>
          <p:cNvPr id="2" name="Flecha derecha 1"/>
          <p:cNvSpPr/>
          <p:nvPr/>
        </p:nvSpPr>
        <p:spPr>
          <a:xfrm>
            <a:off x="5196641" y="6096351"/>
            <a:ext cx="794239" cy="381371"/>
          </a:xfrm>
          <a:prstGeom prst="rightArrow">
            <a:avLst/>
          </a:prstGeom>
          <a:solidFill>
            <a:srgbClr val="A3C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9" name="Rectángulo 28"/>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4" name="Rectángulo 3"/>
          <p:cNvSpPr/>
          <p:nvPr/>
        </p:nvSpPr>
        <p:spPr>
          <a:xfrm>
            <a:off x="2100898" y="409802"/>
            <a:ext cx="8575331" cy="1077218"/>
          </a:xfrm>
          <a:prstGeom prst="rect">
            <a:avLst/>
          </a:prstGeom>
        </p:spPr>
        <p:txBody>
          <a:bodyPr wrap="square">
            <a:spAutoFit/>
          </a:bodyPr>
          <a:lstStyle/>
          <a:p>
            <a:pPr algn="ctr"/>
            <a:r>
              <a:rPr lang="es-CO" sz="32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DE PRÁCTICA EN LA MODALIDAD DE TRABAJO DE GRADO</a:t>
            </a:r>
            <a:endParaRPr lang="es-CO" sz="3200" dirty="0"/>
          </a:p>
        </p:txBody>
      </p:sp>
      <p:pic>
        <p:nvPicPr>
          <p:cNvPr id="13" name="Imagen 12">
            <a:extLst>
              <a:ext uri="{FF2B5EF4-FFF2-40B4-BE49-F238E27FC236}">
                <a16:creationId xmlns:a16="http://schemas.microsoft.com/office/drawing/2014/main" id="{19414E32-4A77-4795-A160-E540CD62BD18}"/>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46138" r="27174"/>
          <a:stretch/>
        </p:blipFill>
        <p:spPr>
          <a:xfrm rot="10800000" flipH="1">
            <a:off x="0" y="0"/>
            <a:ext cx="1594469" cy="6858000"/>
          </a:xfrm>
          <a:prstGeom prst="rect">
            <a:avLst/>
          </a:prstGeom>
        </p:spPr>
      </p:pic>
    </p:spTree>
    <p:custDataLst>
      <p:tags r:id="rId1"/>
    </p:custDataLst>
    <p:extLst>
      <p:ext uri="{BB962C8B-B14F-4D97-AF65-F5344CB8AC3E}">
        <p14:creationId xmlns:p14="http://schemas.microsoft.com/office/powerpoint/2010/main" val="1119547923"/>
      </p:ext>
    </p:extLst>
  </p:cSld>
  <p:clrMapOvr>
    <a:masterClrMapping/>
  </p:clrMapOvr>
  <mc:AlternateContent xmlns:mc="http://schemas.openxmlformats.org/markup-compatibility/2006" xmlns:p14="http://schemas.microsoft.com/office/powerpoint/2010/main">
    <mc:Choice Requires="p14">
      <p:transition spd="med" p14:dur="700" advClick="0" advTm="17645">
        <p:fade/>
      </p:transition>
    </mc:Choice>
    <mc:Fallback xmlns="">
      <p:transition spd="med" advClick="0" advTm="17645">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 name="Marcador de contenido 5">
            <a:extLst>
              <a:ext uri="{FF2B5EF4-FFF2-40B4-BE49-F238E27FC236}">
                <a16:creationId xmlns:a16="http://schemas.microsoft.com/office/drawing/2014/main" id="{17CB4791-B01B-4F13-AFB7-92559230E30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169" y="10"/>
            <a:ext cx="6372225" cy="6857990"/>
          </a:xfrm>
          <a:prstGeom prst="rect">
            <a:avLst/>
          </a:prstGeom>
          <a:solidFill>
            <a:srgbClr val="DEDCDD"/>
          </a:solidFill>
        </p:spPr>
      </p:pic>
      <p:sp>
        <p:nvSpPr>
          <p:cNvPr id="5" name="Rectángulo 4"/>
          <p:cNvSpPr/>
          <p:nvPr/>
        </p:nvSpPr>
        <p:spPr>
          <a:xfrm>
            <a:off x="1899097" y="1896812"/>
            <a:ext cx="9440747" cy="3693319"/>
          </a:xfrm>
          <a:prstGeom prst="rect">
            <a:avLst/>
          </a:prstGeom>
        </p:spPr>
        <p:txBody>
          <a:bodyPr wrap="square">
            <a:spAutoFit/>
          </a:bodyPr>
          <a:lstStyle/>
          <a:p>
            <a:pPr marL="342900" indent="-342900" algn="just">
              <a:buClr>
                <a:srgbClr val="DE0209"/>
              </a:buClr>
              <a:buFont typeface="+mj-lt"/>
              <a:buAutoNum type="arabicPeriod" startAt="5"/>
            </a:pPr>
            <a:r>
              <a:rPr lang="es-CO" dirty="0">
                <a:latin typeface="Humanst521 BT" panose="020B0602020204020204" pitchFamily="34" charset="0"/>
              </a:rPr>
              <a:t>Una vez firmado el convenio entre las dos partes, la empresa debe realizar el proceso indicado en el numeral 3.</a:t>
            </a:r>
          </a:p>
          <a:p>
            <a:pPr marL="342900" indent="-342900" algn="just">
              <a:buClr>
                <a:srgbClr val="DE0209"/>
              </a:buClr>
              <a:buFont typeface="+mj-lt"/>
              <a:buAutoNum type="arabicPeriod" startAt="5"/>
            </a:pPr>
            <a:endParaRPr lang="es-CO" dirty="0">
              <a:latin typeface="Humanst521 BT" panose="020B0602020204020204" pitchFamily="34" charset="0"/>
            </a:endParaRPr>
          </a:p>
          <a:p>
            <a:pPr marL="342900" indent="-342900" algn="just">
              <a:buClr>
                <a:srgbClr val="DE0209"/>
              </a:buClr>
              <a:buFont typeface="+mj-lt"/>
              <a:buAutoNum type="arabicPeriod" startAt="5"/>
            </a:pPr>
            <a:r>
              <a:rPr lang="es-CO" dirty="0">
                <a:latin typeface="Humanst521 BT" panose="020B0602020204020204" pitchFamily="34" charset="0"/>
              </a:rPr>
              <a:t>Una vez la empresa haya realizado el proceso de selección, deberá informar a la Universidad mediante correo electrónico a </a:t>
            </a:r>
            <a:r>
              <a:rPr lang="es-CO" i="1" dirty="0">
                <a:solidFill>
                  <a:srgbClr val="C00000"/>
                </a:solidFill>
                <a:latin typeface="Humanst521 BT" panose="020B0602020204020204" pitchFamily="34" charset="0"/>
                <a:hlinkClick r:id="rId4">
                  <a:extLst>
                    <a:ext uri="{A12FA001-AC4F-418D-AE19-62706E023703}">
                      <ahyp:hlinkClr xmlns:ahyp="http://schemas.microsoft.com/office/drawing/2018/hyperlinkcolor" val="tx"/>
                    </a:ext>
                  </a:extLst>
                </a:hlinkClick>
              </a:rPr>
              <a:t>eíp.convocatorias@uis.edu.co</a:t>
            </a:r>
            <a:r>
              <a:rPr lang="es-CO" i="1" dirty="0">
                <a:solidFill>
                  <a:srgbClr val="C00000"/>
                </a:solidFill>
                <a:latin typeface="Humanst521 BT" panose="020B0602020204020204" pitchFamily="34" charset="0"/>
              </a:rPr>
              <a:t> </a:t>
            </a:r>
            <a:r>
              <a:rPr lang="es-CO" dirty="0">
                <a:latin typeface="Humanst521 BT" panose="020B0602020204020204" pitchFamily="34" charset="0"/>
              </a:rPr>
              <a:t>con copia a </a:t>
            </a:r>
            <a:r>
              <a:rPr lang="es-CO" i="1" dirty="0">
                <a:solidFill>
                  <a:srgbClr val="C00000"/>
                </a:solidFill>
                <a:latin typeface="Humanst521 BT" panose="020B0602020204020204" pitchFamily="34" charset="0"/>
                <a:hlinkClick r:id="rId5">
                  <a:extLst>
                    <a:ext uri="{A12FA001-AC4F-418D-AE19-62706E023703}">
                      <ahyp:hlinkClr xmlns:ahyp="http://schemas.microsoft.com/office/drawing/2018/hyperlinkcolor" val="tx"/>
                    </a:ext>
                  </a:extLst>
                </a:hlinkClick>
              </a:rPr>
              <a:t>fcalvete@uis.edu.co</a:t>
            </a:r>
            <a:r>
              <a:rPr lang="es-CO" i="1" dirty="0">
                <a:solidFill>
                  <a:srgbClr val="C00000"/>
                </a:solidFill>
                <a:latin typeface="Humanst521 BT" panose="020B0602020204020204" pitchFamily="34" charset="0"/>
              </a:rPr>
              <a:t> </a:t>
            </a:r>
            <a:r>
              <a:rPr lang="es-CO" dirty="0">
                <a:latin typeface="Humanst521 BT" panose="020B0602020204020204" pitchFamily="34" charset="0"/>
              </a:rPr>
              <a:t>el listado de los estudiantes que fueron seleccionados para la realización de la práctica empresarial en la modalidad de trabajo de grado junto con la hoja de vida del tutor asignado, el contrato firmado por el estudiante, los certificados de seguridad social y ARL.</a:t>
            </a:r>
          </a:p>
          <a:p>
            <a:pPr marL="342900" indent="-342900" algn="just">
              <a:buClr>
                <a:srgbClr val="DE0209"/>
              </a:buClr>
              <a:buFont typeface="+mj-lt"/>
              <a:buAutoNum type="arabicPeriod" startAt="5"/>
            </a:pPr>
            <a:endParaRPr lang="es-CO" dirty="0">
              <a:latin typeface="Humanst521 BT" panose="020B0602020204020204" pitchFamily="34" charset="0"/>
            </a:endParaRPr>
          </a:p>
          <a:p>
            <a:pPr marL="342900" indent="-342900" algn="just">
              <a:buClr>
                <a:srgbClr val="DE0209"/>
              </a:buClr>
              <a:buFont typeface="+mj-lt"/>
              <a:buAutoNum type="arabicPeriod" startAt="5"/>
            </a:pPr>
            <a:r>
              <a:rPr lang="es-CO" dirty="0">
                <a:latin typeface="Humanst521 BT" panose="020B0602020204020204" pitchFamily="34" charset="0"/>
              </a:rPr>
              <a:t>Una vez asignado el tutor por parte de la empresa se procede a enviar la hoja de vida del tutor para la aceptación por parte del Comité de Proyectos de Grado y consecución el acta de compromiso, la cual se realiza para cada estudiante, posterior al cumplimiento del proceso del numeral 6.</a:t>
            </a:r>
            <a:endParaRPr lang="es-CO" dirty="0">
              <a:ln w="0"/>
              <a:latin typeface="Humanst521 BT" panose="020B0602020204020204" pitchFamily="34" charset="0"/>
              <a:ea typeface="Droid Serif" panose="02020600060500090200" pitchFamily="18" charset="0"/>
              <a:cs typeface="Droid Serif" panose="02020600060500090200" pitchFamily="18" charset="0"/>
            </a:endParaRPr>
          </a:p>
        </p:txBody>
      </p:sp>
      <p:grpSp>
        <p:nvGrpSpPr>
          <p:cNvPr id="33" name="Grupo 32"/>
          <p:cNvGrpSpPr/>
          <p:nvPr/>
        </p:nvGrpSpPr>
        <p:grpSpPr>
          <a:xfrm>
            <a:off x="9823225" y="5930063"/>
            <a:ext cx="2773384" cy="862565"/>
            <a:chOff x="8513818" y="202560"/>
            <a:chExt cx="3663139" cy="1181243"/>
          </a:xfrm>
        </p:grpSpPr>
        <p:pic>
          <p:nvPicPr>
            <p:cNvPr id="22" name="Imagen 21">
              <a:extLst>
                <a:ext uri="{FF2B5EF4-FFF2-40B4-BE49-F238E27FC236}">
                  <a16:creationId xmlns:a16="http://schemas.microsoft.com/office/drawing/2014/main" id="{F2ADF231-5D47-4497-AD78-37579E4C83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3818" y="202560"/>
              <a:ext cx="1886857" cy="1059034"/>
            </a:xfrm>
            <a:prstGeom prst="rect">
              <a:avLst/>
            </a:prstGeom>
          </p:spPr>
        </p:pic>
        <p:sp>
          <p:nvSpPr>
            <p:cNvPr id="14" name="CuadroTexto 13"/>
            <p:cNvSpPr txBox="1"/>
            <p:nvPr/>
          </p:nvSpPr>
          <p:spPr>
            <a:xfrm>
              <a:off x="8554300" y="1099300"/>
              <a:ext cx="2953756" cy="284503"/>
            </a:xfrm>
            <a:prstGeom prst="rect">
              <a:avLst/>
            </a:prstGeom>
            <a:noFill/>
          </p:spPr>
          <p:txBody>
            <a:bodyPr wrap="square" rtlCol="0">
              <a:spAutoFit/>
            </a:bodyPr>
            <a:lstStyle/>
            <a:p>
              <a:r>
                <a:rPr lang="es-CO" sz="750" dirty="0">
                  <a:latin typeface="Humanst521 BT" panose="020B0602020204020204" pitchFamily="34" charset="0"/>
                </a:rPr>
                <a:t>VIGILADA MINIEDUCACIÓN</a:t>
              </a:r>
            </a:p>
          </p:txBody>
        </p:sp>
        <p:cxnSp>
          <p:nvCxnSpPr>
            <p:cNvPr id="25" name="Conector recto 24"/>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10397158" y="352670"/>
              <a:ext cx="1779799" cy="853952"/>
            </a:xfrm>
            <a:prstGeom prst="rect">
              <a:avLst/>
            </a:prstGeom>
            <a:noFill/>
          </p:spPr>
          <p:txBody>
            <a:bodyPr wrap="square" rtlCol="0">
              <a:spAutoFit/>
            </a:bodyPr>
            <a:lstStyle/>
            <a:p>
              <a:r>
                <a:rPr lang="es-CO" sz="1050" b="1" dirty="0">
                  <a:latin typeface="+mj-lt"/>
                </a:rPr>
                <a:t>Escuela de </a:t>
              </a:r>
            </a:p>
            <a:p>
              <a:r>
                <a:rPr lang="es-CO" sz="1050" b="1" dirty="0">
                  <a:latin typeface="+mj-lt"/>
                </a:rPr>
                <a:t>Ingeniería </a:t>
              </a:r>
            </a:p>
            <a:p>
              <a:r>
                <a:rPr lang="es-CO" sz="1050" b="1" dirty="0">
                  <a:latin typeface="+mj-lt"/>
                </a:rPr>
                <a:t>De Petróleos </a:t>
              </a:r>
            </a:p>
          </p:txBody>
        </p:sp>
      </p:grpSp>
      <p:sp>
        <p:nvSpPr>
          <p:cNvPr id="2" name="Flecha derecha 1"/>
          <p:cNvSpPr/>
          <p:nvPr/>
        </p:nvSpPr>
        <p:spPr>
          <a:xfrm>
            <a:off x="5196641" y="6096351"/>
            <a:ext cx="794239" cy="381371"/>
          </a:xfrm>
          <a:prstGeom prst="rightArrow">
            <a:avLst/>
          </a:prstGeom>
          <a:solidFill>
            <a:srgbClr val="A3C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9" name="Rectángulo 28"/>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4" name="Rectángulo 3"/>
          <p:cNvSpPr/>
          <p:nvPr/>
        </p:nvSpPr>
        <p:spPr>
          <a:xfrm>
            <a:off x="2100898" y="409802"/>
            <a:ext cx="8575331" cy="1077218"/>
          </a:xfrm>
          <a:prstGeom prst="rect">
            <a:avLst/>
          </a:prstGeom>
        </p:spPr>
        <p:txBody>
          <a:bodyPr wrap="square">
            <a:spAutoFit/>
          </a:bodyPr>
          <a:lstStyle/>
          <a:p>
            <a:pPr algn="ctr"/>
            <a:r>
              <a:rPr lang="es-CO" sz="32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DE PRÁCTICA EN LA MODALIDAD DE TRABAJO DE GRADO</a:t>
            </a:r>
            <a:endParaRPr lang="es-CO" sz="3200" dirty="0"/>
          </a:p>
        </p:txBody>
      </p:sp>
    </p:spTree>
    <p:custDataLst>
      <p:tags r:id="rId1"/>
    </p:custDataLst>
    <p:extLst>
      <p:ext uri="{BB962C8B-B14F-4D97-AF65-F5344CB8AC3E}">
        <p14:creationId xmlns:p14="http://schemas.microsoft.com/office/powerpoint/2010/main" val="3716892942"/>
      </p:ext>
    </p:extLst>
  </p:cSld>
  <p:clrMapOvr>
    <a:masterClrMapping/>
  </p:clrMapOvr>
  <mc:AlternateContent xmlns:mc="http://schemas.openxmlformats.org/markup-compatibility/2006" xmlns:p14="http://schemas.microsoft.com/office/powerpoint/2010/main">
    <mc:Choice Requires="p14">
      <p:transition spd="med" p14:dur="700" advClick="0" advTm="17645">
        <p:fade/>
      </p:transition>
    </mc:Choice>
    <mc:Fallback xmlns="">
      <p:transition spd="med" advClick="0" advTm="17645">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ángulo 4"/>
          <p:cNvSpPr/>
          <p:nvPr/>
        </p:nvSpPr>
        <p:spPr>
          <a:xfrm>
            <a:off x="1784797" y="1896812"/>
            <a:ext cx="9807128" cy="3785652"/>
          </a:xfrm>
          <a:prstGeom prst="rect">
            <a:avLst/>
          </a:prstGeom>
        </p:spPr>
        <p:txBody>
          <a:bodyPr wrap="square">
            <a:spAutoFit/>
          </a:bodyPr>
          <a:lstStyle/>
          <a:p>
            <a:pPr marL="342900" indent="-342900" algn="just">
              <a:buClr>
                <a:srgbClr val="DE0209"/>
              </a:buClr>
              <a:buFont typeface="+mj-lt"/>
              <a:buAutoNum type="arabicPeriod" startAt="8"/>
            </a:pPr>
            <a:r>
              <a:rPr lang="es-CO" sz="2000" dirty="0">
                <a:latin typeface="Humanst521 BT" panose="020B0602020204020204" pitchFamily="34" charset="0"/>
              </a:rPr>
              <a:t>Una vez firmada el acta de compromiso el estudiante en práctica deberá buscar un profesor del programa académico quien actuara como director de su proyecto en la modalidad de práctica empresarial.</a:t>
            </a:r>
          </a:p>
          <a:p>
            <a:pPr marL="342900" indent="-342900" algn="just">
              <a:buClr>
                <a:srgbClr val="DE0209"/>
              </a:buClr>
              <a:buFont typeface="+mj-lt"/>
              <a:buAutoNum type="arabicPeriod" startAt="8"/>
            </a:pPr>
            <a:endParaRPr lang="es-CO" sz="2000" dirty="0">
              <a:latin typeface="Humanst521 BT" panose="020B0602020204020204" pitchFamily="34" charset="0"/>
            </a:endParaRPr>
          </a:p>
          <a:p>
            <a:pPr marL="342900" indent="-342900" algn="just">
              <a:buClr>
                <a:srgbClr val="DE0209"/>
              </a:buClr>
              <a:buFont typeface="+mj-lt"/>
              <a:buAutoNum type="arabicPeriod" startAt="8"/>
            </a:pPr>
            <a:r>
              <a:rPr lang="es-CO" sz="2000" dirty="0">
                <a:latin typeface="Humanst521 BT" panose="020B0602020204020204" pitchFamily="34" charset="0"/>
              </a:rPr>
              <a:t>Posteriormente, durante el desarrollo de Trabajo de Grado I el estudiante deberá iniciar el proceso de conocimiento de la empresa de manera que se le permita identificar las necesidades o problemas a intervenir en el tiempo destinado para la práctica, para lo cual el estudiante deberá presentar el tema de su trabajo de grado  ante la plataforma del Comité de Proyectos de Grado para su respectiva aprobación ingresando con login y contraseña a la plataforma del Comité de Proyectos de Grado: </a:t>
            </a:r>
            <a:r>
              <a:rPr lang="es-CO" sz="2000" u="sng" dirty="0">
                <a:latin typeface="Humanst521 BT" panose="020B0602020204020204" pitchFamily="34" charset="0"/>
              </a:rPr>
              <a:t>petroleos.uis.edu.co</a:t>
            </a:r>
            <a:r>
              <a:rPr lang="es-CO" sz="2000" dirty="0">
                <a:latin typeface="Humanst521 BT" panose="020B0602020204020204" pitchFamily="34" charset="0"/>
              </a:rPr>
              <a:t>, dar clic en la opción “Trabajos y Monografías”, Opción “Gestionar Mis Proyectos”, en el menú escoger la opción “Gestionar Tema” y diligenciar el formato que allí aparece.</a:t>
            </a:r>
            <a:endParaRPr lang="es-CO" sz="2000" dirty="0">
              <a:ln w="0"/>
              <a:latin typeface="Humanst521 BT" panose="020B0602020204020204" pitchFamily="34" charset="0"/>
              <a:ea typeface="Droid Serif" panose="02020600060500090200" pitchFamily="18" charset="0"/>
              <a:cs typeface="Droid Serif" panose="02020600060500090200" pitchFamily="18" charset="0"/>
            </a:endParaRPr>
          </a:p>
        </p:txBody>
      </p:sp>
      <p:grpSp>
        <p:nvGrpSpPr>
          <p:cNvPr id="33" name="Grupo 32"/>
          <p:cNvGrpSpPr/>
          <p:nvPr/>
        </p:nvGrpSpPr>
        <p:grpSpPr>
          <a:xfrm>
            <a:off x="9823225" y="5930063"/>
            <a:ext cx="2773384" cy="862565"/>
            <a:chOff x="8513818" y="202560"/>
            <a:chExt cx="3663139" cy="1181243"/>
          </a:xfrm>
        </p:grpSpPr>
        <p:pic>
          <p:nvPicPr>
            <p:cNvPr id="22" name="Imagen 21">
              <a:extLst>
                <a:ext uri="{FF2B5EF4-FFF2-40B4-BE49-F238E27FC236}">
                  <a16:creationId xmlns:a16="http://schemas.microsoft.com/office/drawing/2014/main" id="{F2ADF231-5D47-4497-AD78-37579E4C83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3818" y="202560"/>
              <a:ext cx="1886857" cy="1059034"/>
            </a:xfrm>
            <a:prstGeom prst="rect">
              <a:avLst/>
            </a:prstGeom>
          </p:spPr>
        </p:pic>
        <p:sp>
          <p:nvSpPr>
            <p:cNvPr id="14" name="CuadroTexto 13"/>
            <p:cNvSpPr txBox="1"/>
            <p:nvPr/>
          </p:nvSpPr>
          <p:spPr>
            <a:xfrm>
              <a:off x="8554300" y="1099300"/>
              <a:ext cx="2953756" cy="284503"/>
            </a:xfrm>
            <a:prstGeom prst="rect">
              <a:avLst/>
            </a:prstGeom>
            <a:noFill/>
          </p:spPr>
          <p:txBody>
            <a:bodyPr wrap="square" rtlCol="0">
              <a:spAutoFit/>
            </a:bodyPr>
            <a:lstStyle/>
            <a:p>
              <a:r>
                <a:rPr lang="es-CO" sz="750" dirty="0">
                  <a:latin typeface="Humanst521 BT" panose="020B0602020204020204" pitchFamily="34" charset="0"/>
                </a:rPr>
                <a:t>VIGILADA MINIEDUCACIÓN</a:t>
              </a:r>
            </a:p>
          </p:txBody>
        </p:sp>
        <p:cxnSp>
          <p:nvCxnSpPr>
            <p:cNvPr id="25" name="Conector recto 24"/>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10397158" y="352670"/>
              <a:ext cx="1779799" cy="853952"/>
            </a:xfrm>
            <a:prstGeom prst="rect">
              <a:avLst/>
            </a:prstGeom>
            <a:noFill/>
          </p:spPr>
          <p:txBody>
            <a:bodyPr wrap="square" rtlCol="0">
              <a:spAutoFit/>
            </a:bodyPr>
            <a:lstStyle/>
            <a:p>
              <a:r>
                <a:rPr lang="es-CO" sz="1050" b="1" dirty="0">
                  <a:latin typeface="+mj-lt"/>
                </a:rPr>
                <a:t>Escuela de </a:t>
              </a:r>
            </a:p>
            <a:p>
              <a:r>
                <a:rPr lang="es-CO" sz="1050" b="1" dirty="0">
                  <a:latin typeface="+mj-lt"/>
                </a:rPr>
                <a:t>Ingeniería </a:t>
              </a:r>
            </a:p>
            <a:p>
              <a:r>
                <a:rPr lang="es-CO" sz="1050" b="1" dirty="0">
                  <a:latin typeface="+mj-lt"/>
                </a:rPr>
                <a:t>De Petróleos </a:t>
              </a:r>
            </a:p>
          </p:txBody>
        </p:sp>
      </p:grpSp>
      <p:sp>
        <p:nvSpPr>
          <p:cNvPr id="2" name="Flecha derecha 1"/>
          <p:cNvSpPr/>
          <p:nvPr/>
        </p:nvSpPr>
        <p:spPr>
          <a:xfrm>
            <a:off x="5196641" y="6096351"/>
            <a:ext cx="794239" cy="381371"/>
          </a:xfrm>
          <a:prstGeom prst="rightArrow">
            <a:avLst/>
          </a:prstGeom>
          <a:solidFill>
            <a:srgbClr val="A3C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9" name="Rectángulo 28"/>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4" name="Rectángulo 3"/>
          <p:cNvSpPr/>
          <p:nvPr/>
        </p:nvSpPr>
        <p:spPr>
          <a:xfrm>
            <a:off x="2100898" y="409802"/>
            <a:ext cx="8575331" cy="1077218"/>
          </a:xfrm>
          <a:prstGeom prst="rect">
            <a:avLst/>
          </a:prstGeom>
        </p:spPr>
        <p:txBody>
          <a:bodyPr wrap="square">
            <a:spAutoFit/>
          </a:bodyPr>
          <a:lstStyle/>
          <a:p>
            <a:pPr algn="ctr"/>
            <a:r>
              <a:rPr lang="es-CO" sz="32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DE PRÁCTICA EN LA MODALIDAD DE TRABAJO DE GRADO</a:t>
            </a:r>
            <a:endParaRPr lang="es-CO" sz="3200" dirty="0"/>
          </a:p>
        </p:txBody>
      </p:sp>
      <p:pic>
        <p:nvPicPr>
          <p:cNvPr id="13" name="Imagen 12">
            <a:extLst>
              <a:ext uri="{FF2B5EF4-FFF2-40B4-BE49-F238E27FC236}">
                <a16:creationId xmlns:a16="http://schemas.microsoft.com/office/drawing/2014/main" id="{19414E32-4A77-4795-A160-E540CD62BD1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46138" r="27174"/>
          <a:stretch/>
        </p:blipFill>
        <p:spPr>
          <a:xfrm rot="10800000" flipH="1">
            <a:off x="0" y="0"/>
            <a:ext cx="1594469" cy="6858000"/>
          </a:xfrm>
          <a:prstGeom prst="rect">
            <a:avLst/>
          </a:prstGeom>
        </p:spPr>
      </p:pic>
    </p:spTree>
    <p:custDataLst>
      <p:tags r:id="rId1"/>
    </p:custDataLst>
    <p:extLst>
      <p:ext uri="{BB962C8B-B14F-4D97-AF65-F5344CB8AC3E}">
        <p14:creationId xmlns:p14="http://schemas.microsoft.com/office/powerpoint/2010/main" val="3903284311"/>
      </p:ext>
    </p:extLst>
  </p:cSld>
  <p:clrMapOvr>
    <a:masterClrMapping/>
  </p:clrMapOvr>
  <mc:AlternateContent xmlns:mc="http://schemas.openxmlformats.org/markup-compatibility/2006" xmlns:p14="http://schemas.microsoft.com/office/powerpoint/2010/main">
    <mc:Choice Requires="p14">
      <p:transition spd="med" p14:dur="700" advClick="0" advTm="17645">
        <p:fade/>
      </p:transition>
    </mc:Choice>
    <mc:Fallback xmlns="">
      <p:transition spd="med" advClick="0" advTm="17645">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 name="Marcador de contenido 5">
            <a:extLst>
              <a:ext uri="{FF2B5EF4-FFF2-40B4-BE49-F238E27FC236}">
                <a16:creationId xmlns:a16="http://schemas.microsoft.com/office/drawing/2014/main" id="{17CB4791-B01B-4F13-AFB7-92559230E30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169" y="10"/>
            <a:ext cx="6372225" cy="6857990"/>
          </a:xfrm>
          <a:prstGeom prst="rect">
            <a:avLst/>
          </a:prstGeom>
          <a:solidFill>
            <a:srgbClr val="DEDCDD"/>
          </a:solidFill>
        </p:spPr>
      </p:pic>
      <p:sp>
        <p:nvSpPr>
          <p:cNvPr id="5" name="Rectángulo 4"/>
          <p:cNvSpPr/>
          <p:nvPr/>
        </p:nvSpPr>
        <p:spPr>
          <a:xfrm>
            <a:off x="1784797" y="1896812"/>
            <a:ext cx="9807128" cy="4093428"/>
          </a:xfrm>
          <a:prstGeom prst="rect">
            <a:avLst/>
          </a:prstGeom>
        </p:spPr>
        <p:txBody>
          <a:bodyPr wrap="square">
            <a:spAutoFit/>
          </a:bodyPr>
          <a:lstStyle/>
          <a:p>
            <a:pPr marL="457200" indent="-457200" algn="just">
              <a:buClr>
                <a:srgbClr val="DE0209"/>
              </a:buClr>
              <a:buFont typeface="+mj-lt"/>
              <a:buAutoNum type="arabicPeriod" startAt="10"/>
            </a:pPr>
            <a:r>
              <a:rPr lang="es-CO" sz="2000" dirty="0">
                <a:latin typeface="Humanst521 BT" panose="020B0602020204020204" pitchFamily="34" charset="0"/>
              </a:rPr>
              <a:t>Una vez diligenciado el formato con la información del proyecto, dar clic en “guardar”.</a:t>
            </a:r>
          </a:p>
          <a:p>
            <a:pPr marL="457200" indent="-457200" algn="just">
              <a:buClr>
                <a:srgbClr val="DE0209"/>
              </a:buClr>
              <a:buFont typeface="+mj-lt"/>
              <a:buAutoNum type="arabicPeriod" startAt="10"/>
            </a:pPr>
            <a:endParaRPr lang="es-CO" sz="2000" dirty="0">
              <a:latin typeface="Humanst521 BT" panose="020B0602020204020204" pitchFamily="34" charset="0"/>
            </a:endParaRPr>
          </a:p>
          <a:p>
            <a:pPr marL="457200" indent="-457200" algn="just">
              <a:buClr>
                <a:srgbClr val="DE0209"/>
              </a:buClr>
              <a:buFont typeface="+mj-lt"/>
              <a:buAutoNum type="arabicPeriod" startAt="10"/>
            </a:pPr>
            <a:r>
              <a:rPr lang="es-CO" sz="2000" dirty="0">
                <a:latin typeface="Humanst521 BT" panose="020B0602020204020204" pitchFamily="34" charset="0"/>
              </a:rPr>
              <a:t>Una vez guardada la información aparecerá un mensaje que confirma que se guardó la información y se habilita el link “Ver proyecto”. Dar clic aquí.</a:t>
            </a:r>
          </a:p>
          <a:p>
            <a:pPr marL="457200" indent="-457200" algn="just">
              <a:buClr>
                <a:srgbClr val="DE0209"/>
              </a:buClr>
              <a:buFont typeface="+mj-lt"/>
              <a:buAutoNum type="arabicPeriod" startAt="10"/>
            </a:pPr>
            <a:endParaRPr lang="es-CO" sz="2000" dirty="0">
              <a:latin typeface="Humanst521 BT" panose="020B0602020204020204" pitchFamily="34" charset="0"/>
            </a:endParaRPr>
          </a:p>
          <a:p>
            <a:pPr marL="457200" indent="-457200" algn="just">
              <a:buClr>
                <a:srgbClr val="DE0209"/>
              </a:buClr>
              <a:buFont typeface="+mj-lt"/>
              <a:buAutoNum type="arabicPeriod" startAt="10"/>
            </a:pPr>
            <a:r>
              <a:rPr lang="es-CO" sz="2000" dirty="0">
                <a:latin typeface="Humanst521 BT" panose="020B0602020204020204" pitchFamily="34" charset="0"/>
              </a:rPr>
              <a:t>En la parte inferior aparecen tres opciones: Modificar Tema, Enviar al Director, Eliminar Propuesta. Si revisa la información y desea continuar con el proceso escoja la opción “Enviar al director”.</a:t>
            </a:r>
          </a:p>
          <a:p>
            <a:pPr marL="457200" indent="-457200" algn="just">
              <a:buClr>
                <a:srgbClr val="DE0209"/>
              </a:buClr>
              <a:buFont typeface="+mj-lt"/>
              <a:buAutoNum type="arabicPeriod" startAt="10"/>
            </a:pPr>
            <a:endParaRPr lang="es-CO" sz="2000" dirty="0">
              <a:latin typeface="Humanst521 BT" panose="020B0602020204020204" pitchFamily="34" charset="0"/>
            </a:endParaRPr>
          </a:p>
          <a:p>
            <a:pPr marL="457200" indent="-457200" algn="just">
              <a:buClr>
                <a:srgbClr val="DE0209"/>
              </a:buClr>
              <a:buFont typeface="+mj-lt"/>
              <a:buAutoNum type="arabicPeriod" startAt="10"/>
            </a:pPr>
            <a:r>
              <a:rPr lang="es-CO" sz="2000" dirty="0">
                <a:latin typeface="Humanst521 BT" panose="020B0602020204020204" pitchFamily="34" charset="0"/>
              </a:rPr>
              <a:t>Para que el Comité pueda analizar el tema, el director deberá ingresar a la plataforma </a:t>
            </a:r>
            <a:r>
              <a:rPr lang="es-CO" sz="2000" u="sng" dirty="0">
                <a:latin typeface="Humanst521 BT" panose="020B0602020204020204" pitchFamily="34" charset="0"/>
              </a:rPr>
              <a:t>petroleos.uis.edu.co</a:t>
            </a:r>
            <a:r>
              <a:rPr lang="es-CO" sz="2000" dirty="0">
                <a:latin typeface="Humanst521 BT" panose="020B0602020204020204" pitchFamily="34" charset="0"/>
              </a:rPr>
              <a:t> en su sesión como profesor y enviar el tema para estudio por parte del Comité.</a:t>
            </a:r>
          </a:p>
          <a:p>
            <a:pPr marL="342900" indent="-342900" algn="just">
              <a:buClr>
                <a:srgbClr val="DE0209"/>
              </a:buClr>
              <a:buFont typeface="+mj-lt"/>
              <a:buAutoNum type="arabicPeriod" startAt="10"/>
            </a:pPr>
            <a:endParaRPr lang="es-CO" sz="2000" dirty="0">
              <a:ln w="0"/>
              <a:latin typeface="Humanst521 BT" panose="020B0602020204020204" pitchFamily="34" charset="0"/>
              <a:ea typeface="Droid Serif" panose="02020600060500090200" pitchFamily="18" charset="0"/>
              <a:cs typeface="Droid Serif" panose="02020600060500090200" pitchFamily="18" charset="0"/>
            </a:endParaRPr>
          </a:p>
        </p:txBody>
      </p:sp>
      <p:grpSp>
        <p:nvGrpSpPr>
          <p:cNvPr id="33" name="Grupo 32"/>
          <p:cNvGrpSpPr/>
          <p:nvPr/>
        </p:nvGrpSpPr>
        <p:grpSpPr>
          <a:xfrm>
            <a:off x="9823225" y="5930063"/>
            <a:ext cx="2773384" cy="862565"/>
            <a:chOff x="8513818" y="202560"/>
            <a:chExt cx="3663139" cy="1181243"/>
          </a:xfrm>
        </p:grpSpPr>
        <p:pic>
          <p:nvPicPr>
            <p:cNvPr id="22" name="Imagen 21">
              <a:extLst>
                <a:ext uri="{FF2B5EF4-FFF2-40B4-BE49-F238E27FC236}">
                  <a16:creationId xmlns:a16="http://schemas.microsoft.com/office/drawing/2014/main" id="{F2ADF231-5D47-4497-AD78-37579E4C83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3818" y="202560"/>
              <a:ext cx="1886857" cy="1059034"/>
            </a:xfrm>
            <a:prstGeom prst="rect">
              <a:avLst/>
            </a:prstGeom>
          </p:spPr>
        </p:pic>
        <p:sp>
          <p:nvSpPr>
            <p:cNvPr id="14" name="CuadroTexto 13"/>
            <p:cNvSpPr txBox="1"/>
            <p:nvPr/>
          </p:nvSpPr>
          <p:spPr>
            <a:xfrm>
              <a:off x="8554300" y="1099300"/>
              <a:ext cx="2953756" cy="284503"/>
            </a:xfrm>
            <a:prstGeom prst="rect">
              <a:avLst/>
            </a:prstGeom>
            <a:noFill/>
          </p:spPr>
          <p:txBody>
            <a:bodyPr wrap="square" rtlCol="0">
              <a:spAutoFit/>
            </a:bodyPr>
            <a:lstStyle/>
            <a:p>
              <a:r>
                <a:rPr lang="es-CO" sz="750" dirty="0">
                  <a:latin typeface="Humanst521 BT" panose="020B0602020204020204" pitchFamily="34" charset="0"/>
                </a:rPr>
                <a:t>VIGILADA MINIEDUCACIÓN</a:t>
              </a:r>
            </a:p>
          </p:txBody>
        </p:sp>
        <p:cxnSp>
          <p:nvCxnSpPr>
            <p:cNvPr id="25" name="Conector recto 24"/>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10397158" y="352670"/>
              <a:ext cx="1779799" cy="853952"/>
            </a:xfrm>
            <a:prstGeom prst="rect">
              <a:avLst/>
            </a:prstGeom>
            <a:noFill/>
          </p:spPr>
          <p:txBody>
            <a:bodyPr wrap="square" rtlCol="0">
              <a:spAutoFit/>
            </a:bodyPr>
            <a:lstStyle/>
            <a:p>
              <a:r>
                <a:rPr lang="es-CO" sz="1050" b="1" dirty="0">
                  <a:latin typeface="+mj-lt"/>
                </a:rPr>
                <a:t>Escuela de </a:t>
              </a:r>
            </a:p>
            <a:p>
              <a:r>
                <a:rPr lang="es-CO" sz="1050" b="1" dirty="0">
                  <a:latin typeface="+mj-lt"/>
                </a:rPr>
                <a:t>Ingeniería </a:t>
              </a:r>
            </a:p>
            <a:p>
              <a:r>
                <a:rPr lang="es-CO" sz="1050" b="1" dirty="0">
                  <a:latin typeface="+mj-lt"/>
                </a:rPr>
                <a:t>De Petróleos </a:t>
              </a:r>
            </a:p>
          </p:txBody>
        </p:sp>
      </p:grpSp>
      <p:sp>
        <p:nvSpPr>
          <p:cNvPr id="2" name="Flecha derecha 1"/>
          <p:cNvSpPr/>
          <p:nvPr/>
        </p:nvSpPr>
        <p:spPr>
          <a:xfrm>
            <a:off x="5196641" y="6096351"/>
            <a:ext cx="794239" cy="381371"/>
          </a:xfrm>
          <a:prstGeom prst="rightArrow">
            <a:avLst/>
          </a:prstGeom>
          <a:solidFill>
            <a:srgbClr val="A3C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9" name="Rectángulo 28"/>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4" name="Rectángulo 3"/>
          <p:cNvSpPr/>
          <p:nvPr/>
        </p:nvSpPr>
        <p:spPr>
          <a:xfrm>
            <a:off x="2100898" y="409802"/>
            <a:ext cx="8575331" cy="1077218"/>
          </a:xfrm>
          <a:prstGeom prst="rect">
            <a:avLst/>
          </a:prstGeom>
        </p:spPr>
        <p:txBody>
          <a:bodyPr wrap="square">
            <a:spAutoFit/>
          </a:bodyPr>
          <a:lstStyle/>
          <a:p>
            <a:pPr algn="ctr"/>
            <a:r>
              <a:rPr lang="es-CO" sz="32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DE PRÁCTICA EN LA MODALIDAD DE TRABAJO DE GRADO</a:t>
            </a:r>
            <a:endParaRPr lang="es-CO" sz="3200" dirty="0"/>
          </a:p>
        </p:txBody>
      </p:sp>
    </p:spTree>
    <p:custDataLst>
      <p:tags r:id="rId1"/>
    </p:custDataLst>
    <p:extLst>
      <p:ext uri="{BB962C8B-B14F-4D97-AF65-F5344CB8AC3E}">
        <p14:creationId xmlns:p14="http://schemas.microsoft.com/office/powerpoint/2010/main" val="739160302"/>
      </p:ext>
    </p:extLst>
  </p:cSld>
  <p:clrMapOvr>
    <a:masterClrMapping/>
  </p:clrMapOvr>
  <mc:AlternateContent xmlns:mc="http://schemas.openxmlformats.org/markup-compatibility/2006" xmlns:p14="http://schemas.microsoft.com/office/powerpoint/2010/main">
    <mc:Choice Requires="p14">
      <p:transition spd="med" p14:dur="700" advClick="0" advTm="17645">
        <p:fade/>
      </p:transition>
    </mc:Choice>
    <mc:Fallback xmlns="">
      <p:transition spd="med" advClick="0" advTm="17645">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775272" y="2045833"/>
            <a:ext cx="9397553" cy="3785652"/>
          </a:xfrm>
          <a:prstGeom prst="rect">
            <a:avLst/>
          </a:prstGeom>
        </p:spPr>
        <p:txBody>
          <a:bodyPr wrap="square">
            <a:spAutoFit/>
          </a:bodyPr>
          <a:lstStyle/>
          <a:p>
            <a:pPr marL="457200" indent="-457200" algn="just">
              <a:buClr>
                <a:srgbClr val="DE0209"/>
              </a:buClr>
              <a:buFont typeface="+mj-lt"/>
              <a:buAutoNum type="arabicPeriod" startAt="14"/>
            </a:pPr>
            <a:r>
              <a:rPr lang="es-CO" sz="2000" dirty="0">
                <a:latin typeface="Humanst521 BT" panose="020B0602020204020204" pitchFamily="34" charset="0"/>
              </a:rPr>
              <a:t>Una vez los autores registren el tema y el director lo envíe para estudio por parte del Comité de Proyectos de Grado, el estudiante podrá revisar si fue aprobado o rechazado ingresando en la plataforma, opción “Trabajos y Monografías” – “Mi Proyecto”.  </a:t>
            </a:r>
          </a:p>
          <a:p>
            <a:pPr marL="457200" indent="-457200" algn="just">
              <a:buClr>
                <a:srgbClr val="DE0209"/>
              </a:buClr>
              <a:buFont typeface="+mj-lt"/>
              <a:buAutoNum type="arabicPeriod" startAt="14"/>
            </a:pPr>
            <a:endParaRPr lang="es-CO" sz="2000" dirty="0">
              <a:latin typeface="Humanst521 BT" panose="020B0602020204020204" pitchFamily="34" charset="0"/>
            </a:endParaRPr>
          </a:p>
          <a:p>
            <a:pPr marL="457200" indent="-457200" algn="just">
              <a:buClr>
                <a:srgbClr val="DE0209"/>
              </a:buClr>
              <a:buFont typeface="+mj-lt"/>
              <a:buAutoNum type="arabicPeriod" startAt="14"/>
            </a:pPr>
            <a:r>
              <a:rPr lang="es-CO" sz="2000" dirty="0">
                <a:latin typeface="Humanst521 BT" panose="020B0602020204020204" pitchFamily="34" charset="0"/>
              </a:rPr>
              <a:t>Cuando el tema sea aprobado por el Comité, el estudiante procederá a la realización del plan de trabajo.</a:t>
            </a:r>
          </a:p>
          <a:p>
            <a:pPr marL="457200" indent="-457200" algn="just">
              <a:buClr>
                <a:srgbClr val="DE0209"/>
              </a:buClr>
              <a:buFont typeface="+mj-lt"/>
              <a:buAutoNum type="arabicPeriod" startAt="14"/>
            </a:pPr>
            <a:endParaRPr lang="es-CO" sz="2000" dirty="0">
              <a:latin typeface="Humanst521 BT" panose="020B0602020204020204" pitchFamily="34" charset="0"/>
            </a:endParaRPr>
          </a:p>
          <a:p>
            <a:pPr marL="457200" indent="-457200" algn="just">
              <a:buClr>
                <a:srgbClr val="DE0209"/>
              </a:buClr>
              <a:buFont typeface="+mj-lt"/>
              <a:buAutoNum type="arabicPeriod" startAt="14"/>
            </a:pPr>
            <a:r>
              <a:rPr lang="es-CO" sz="2000" dirty="0">
                <a:latin typeface="Humanst521 BT" panose="020B0602020204020204" pitchFamily="34" charset="0"/>
              </a:rPr>
              <a:t>Para registrar el plan de trabajo de grado por favor consultar las instrucciones publicadas en </a:t>
            </a:r>
            <a:r>
              <a:rPr lang="es-CO" sz="2000" u="sng" dirty="0">
                <a:latin typeface="Humanst521 BT" panose="020B0602020204020204" pitchFamily="34" charset="0"/>
              </a:rPr>
              <a:t>petroleos.uis.edu.co</a:t>
            </a:r>
            <a:r>
              <a:rPr lang="es-CO" sz="2000" dirty="0">
                <a:latin typeface="Humanst521 BT" panose="020B0602020204020204" pitchFamily="34" charset="0"/>
              </a:rPr>
              <a:t>- pestaña trabajos y monografías – opción comité de proyectos de grado – opción guía para la entrega y legalización del plan de trabajo de grado.</a:t>
            </a:r>
            <a:endParaRPr lang="es-CO" sz="2000" dirty="0">
              <a:ln w="0"/>
              <a:latin typeface="Humanst521 BT" panose="020B0602020204020204" pitchFamily="34" charset="0"/>
              <a:ea typeface="Droid Serif" panose="02020600060500090200" pitchFamily="18" charset="0"/>
              <a:cs typeface="Droid Serif" panose="02020600060500090200" pitchFamily="18" charset="0"/>
            </a:endParaRPr>
          </a:p>
        </p:txBody>
      </p:sp>
      <p:grpSp>
        <p:nvGrpSpPr>
          <p:cNvPr id="33" name="Grupo 32"/>
          <p:cNvGrpSpPr/>
          <p:nvPr/>
        </p:nvGrpSpPr>
        <p:grpSpPr>
          <a:xfrm>
            <a:off x="9823225" y="5930063"/>
            <a:ext cx="2773384" cy="862565"/>
            <a:chOff x="8513818" y="202560"/>
            <a:chExt cx="3663139" cy="1181243"/>
          </a:xfrm>
        </p:grpSpPr>
        <p:pic>
          <p:nvPicPr>
            <p:cNvPr id="22" name="Imagen 21">
              <a:extLst>
                <a:ext uri="{FF2B5EF4-FFF2-40B4-BE49-F238E27FC236}">
                  <a16:creationId xmlns:a16="http://schemas.microsoft.com/office/drawing/2014/main" id="{F2ADF231-5D47-4497-AD78-37579E4C83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3818" y="202560"/>
              <a:ext cx="1886857" cy="1059034"/>
            </a:xfrm>
            <a:prstGeom prst="rect">
              <a:avLst/>
            </a:prstGeom>
          </p:spPr>
        </p:pic>
        <p:sp>
          <p:nvSpPr>
            <p:cNvPr id="14" name="CuadroTexto 13"/>
            <p:cNvSpPr txBox="1"/>
            <p:nvPr/>
          </p:nvSpPr>
          <p:spPr>
            <a:xfrm>
              <a:off x="8554300" y="1099300"/>
              <a:ext cx="2953756" cy="284503"/>
            </a:xfrm>
            <a:prstGeom prst="rect">
              <a:avLst/>
            </a:prstGeom>
            <a:noFill/>
          </p:spPr>
          <p:txBody>
            <a:bodyPr wrap="square" rtlCol="0">
              <a:spAutoFit/>
            </a:bodyPr>
            <a:lstStyle/>
            <a:p>
              <a:r>
                <a:rPr lang="es-CO" sz="750" dirty="0">
                  <a:latin typeface="Humanst521 BT" panose="020B0602020204020204" pitchFamily="34" charset="0"/>
                </a:rPr>
                <a:t>VIGILADA MINIEDUCACIÓN</a:t>
              </a:r>
            </a:p>
          </p:txBody>
        </p:sp>
        <p:cxnSp>
          <p:nvCxnSpPr>
            <p:cNvPr id="25" name="Conector recto 24"/>
            <p:cNvCxnSpPr/>
            <p:nvPr/>
          </p:nvCxnSpPr>
          <p:spPr>
            <a:xfrm flipH="1">
              <a:off x="10398916" y="373857"/>
              <a:ext cx="1" cy="771525"/>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10397158" y="352670"/>
              <a:ext cx="1779799" cy="853952"/>
            </a:xfrm>
            <a:prstGeom prst="rect">
              <a:avLst/>
            </a:prstGeom>
            <a:noFill/>
          </p:spPr>
          <p:txBody>
            <a:bodyPr wrap="square" rtlCol="0">
              <a:spAutoFit/>
            </a:bodyPr>
            <a:lstStyle/>
            <a:p>
              <a:r>
                <a:rPr lang="es-CO" sz="1050" b="1" dirty="0">
                  <a:latin typeface="+mj-lt"/>
                </a:rPr>
                <a:t>Escuela de </a:t>
              </a:r>
            </a:p>
            <a:p>
              <a:r>
                <a:rPr lang="es-CO" sz="1050" b="1" dirty="0">
                  <a:latin typeface="+mj-lt"/>
                </a:rPr>
                <a:t>Ingeniería </a:t>
              </a:r>
            </a:p>
            <a:p>
              <a:r>
                <a:rPr lang="es-CO" sz="1050" b="1" dirty="0">
                  <a:latin typeface="+mj-lt"/>
                </a:rPr>
                <a:t>De Petróleos </a:t>
              </a:r>
            </a:p>
          </p:txBody>
        </p:sp>
      </p:grpSp>
      <p:sp>
        <p:nvSpPr>
          <p:cNvPr id="2" name="Flecha derecha 1"/>
          <p:cNvSpPr/>
          <p:nvPr/>
        </p:nvSpPr>
        <p:spPr>
          <a:xfrm>
            <a:off x="5196641" y="6096351"/>
            <a:ext cx="794239" cy="381371"/>
          </a:xfrm>
          <a:prstGeom prst="rightArrow">
            <a:avLst/>
          </a:prstGeom>
          <a:solidFill>
            <a:srgbClr val="A3C7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9" name="Rectángulo 28"/>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
        <p:nvSpPr>
          <p:cNvPr id="4" name="Rectángulo 3"/>
          <p:cNvSpPr/>
          <p:nvPr/>
        </p:nvSpPr>
        <p:spPr>
          <a:xfrm>
            <a:off x="2100898" y="409802"/>
            <a:ext cx="8575331" cy="1077218"/>
          </a:xfrm>
          <a:prstGeom prst="rect">
            <a:avLst/>
          </a:prstGeom>
        </p:spPr>
        <p:txBody>
          <a:bodyPr wrap="square">
            <a:spAutoFit/>
          </a:bodyPr>
          <a:lstStyle/>
          <a:p>
            <a:pPr algn="ctr"/>
            <a:r>
              <a:rPr lang="es-CO" sz="3200" b="1" dirty="0">
                <a:ln w="0"/>
                <a:solidFill>
                  <a:srgbClr val="DB0000"/>
                </a:solidFill>
                <a:effectLst>
                  <a:outerShdw blurRad="50800" dist="38100" algn="l" rotWithShape="0">
                    <a:prstClr val="black">
                      <a:alpha val="40000"/>
                    </a:prstClr>
                  </a:outerShdw>
                </a:effectLst>
                <a:latin typeface="Arial Black" panose="020B0A04020102020204" pitchFamily="34" charset="0"/>
              </a:rPr>
              <a:t>PROTOCOLO DE PRÁCTICA EN LA MODALIDAD DE TRABAJO DE GRADO</a:t>
            </a:r>
            <a:endParaRPr lang="es-CO" sz="3200" dirty="0"/>
          </a:p>
        </p:txBody>
      </p:sp>
      <p:pic>
        <p:nvPicPr>
          <p:cNvPr id="13" name="Imagen 12">
            <a:extLst>
              <a:ext uri="{FF2B5EF4-FFF2-40B4-BE49-F238E27FC236}">
                <a16:creationId xmlns:a16="http://schemas.microsoft.com/office/drawing/2014/main" id="{19414E32-4A77-4795-A160-E540CD62BD1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46138" r="27174"/>
          <a:stretch/>
        </p:blipFill>
        <p:spPr>
          <a:xfrm rot="10800000" flipH="1">
            <a:off x="0" y="0"/>
            <a:ext cx="1594469" cy="6858000"/>
          </a:xfrm>
          <a:prstGeom prst="rect">
            <a:avLst/>
          </a:prstGeom>
        </p:spPr>
      </p:pic>
    </p:spTree>
    <p:custDataLst>
      <p:tags r:id="rId1"/>
    </p:custDataLst>
    <p:extLst>
      <p:ext uri="{BB962C8B-B14F-4D97-AF65-F5344CB8AC3E}">
        <p14:creationId xmlns:p14="http://schemas.microsoft.com/office/powerpoint/2010/main" val="2750211955"/>
      </p:ext>
    </p:extLst>
  </p:cSld>
  <p:clrMapOvr>
    <a:masterClrMapping/>
  </p:clrMapOvr>
  <mc:AlternateContent xmlns:mc="http://schemas.openxmlformats.org/markup-compatibility/2006" xmlns:p14="http://schemas.microsoft.com/office/powerpoint/2010/main">
    <mc:Choice Requires="p14">
      <p:transition spd="med" p14:dur="700" advClick="0" advTm="17645">
        <p:fade/>
      </p:transition>
    </mc:Choice>
    <mc:Fallback xmlns="">
      <p:transition spd="med" advClick="0" advTm="17645">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A9C965AC-F6EE-491B-818D-D7A013AAE36C}"/>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61419" r="69278"/>
          <a:stretch/>
        </p:blipFill>
        <p:spPr>
          <a:xfrm flipH="1">
            <a:off x="9042" y="-1389"/>
            <a:ext cx="2557325" cy="2373113"/>
          </a:xfrm>
          <a:prstGeom prst="rect">
            <a:avLst/>
          </a:prstGeom>
        </p:spPr>
      </p:pic>
      <p:sp>
        <p:nvSpPr>
          <p:cNvPr id="18" name="Rectángulo 17"/>
          <p:cNvSpPr/>
          <p:nvPr/>
        </p:nvSpPr>
        <p:spPr>
          <a:xfrm>
            <a:off x="1467872" y="1453433"/>
            <a:ext cx="9300838" cy="3785652"/>
          </a:xfrm>
          <a:prstGeom prst="rect">
            <a:avLst/>
          </a:prstGeom>
        </p:spPr>
        <p:txBody>
          <a:bodyPr wrap="square">
            <a:spAutoFit/>
          </a:bodyPr>
          <a:lstStyle/>
          <a:p>
            <a:pPr algn="just">
              <a:buClr>
                <a:srgbClr val="DB0000"/>
              </a:buClr>
            </a:pPr>
            <a:r>
              <a:rPr lang="es-CO" sz="2000" dirty="0">
                <a:ln w="0"/>
                <a:latin typeface="Humanst521 BT" panose="020B0602020204020204" pitchFamily="34" charset="0"/>
              </a:rPr>
              <a:t>Cuando el tema y el plan de trabajo de grado en la modalidad de Práctica sean aprobados, el estudiante a partir de la fecha de aprobación del plan, deberá enviar TRES informes durante el tiempo de la práctica. Dichos informes serán entregados de la siguiente manera:</a:t>
            </a:r>
          </a:p>
          <a:p>
            <a:pPr marL="342900" indent="-342900" algn="just">
              <a:buClr>
                <a:srgbClr val="DB0000"/>
              </a:buClr>
              <a:buFont typeface="+mj-lt"/>
              <a:buAutoNum type="arabicPeriod"/>
            </a:pPr>
            <a:endParaRPr lang="es-CO" sz="2000" dirty="0">
              <a:ln w="0"/>
              <a:latin typeface="Humanst521 BT" panose="020B0602020204020204" pitchFamily="34" charset="0"/>
            </a:endParaRPr>
          </a:p>
          <a:p>
            <a:pPr marL="342900" indent="-342900" algn="just">
              <a:buClr>
                <a:srgbClr val="DB0000"/>
              </a:buClr>
              <a:buFont typeface="+mj-lt"/>
              <a:buAutoNum type="arabicPeriod"/>
            </a:pPr>
            <a:r>
              <a:rPr lang="es-CO" sz="2000" dirty="0">
                <a:ln w="0"/>
                <a:latin typeface="Humanst521 BT" panose="020B0602020204020204" pitchFamily="34" charset="0"/>
              </a:rPr>
              <a:t>Enviar el archivo en formato PDF y Word al correo del Comité de Proyectos de Grado: </a:t>
            </a:r>
            <a:r>
              <a:rPr lang="es-CO" sz="2000" u="sng" dirty="0">
                <a:solidFill>
                  <a:srgbClr val="C00000"/>
                </a:solidFill>
              </a:rPr>
              <a:t>eip.comiteproyectos@uis.edu.co</a:t>
            </a:r>
            <a:r>
              <a:rPr lang="es-CO" sz="2000" dirty="0">
                <a:ln w="0"/>
                <a:solidFill>
                  <a:srgbClr val="C00000"/>
                </a:solidFill>
                <a:latin typeface="Humanst521 BT" panose="020B0602020204020204" pitchFamily="34" charset="0"/>
              </a:rPr>
              <a:t> </a:t>
            </a:r>
            <a:r>
              <a:rPr lang="es-CO" sz="2000" dirty="0">
                <a:ln w="0"/>
                <a:latin typeface="Humanst521 BT" panose="020B0602020204020204" pitchFamily="34" charset="0"/>
              </a:rPr>
              <a:t>con copia al director y tutor, con el asunto “Informe N° XXX - práctica estudiante XXXXX.</a:t>
            </a:r>
          </a:p>
          <a:p>
            <a:pPr marL="342900" indent="-342900" algn="just">
              <a:buClr>
                <a:srgbClr val="DB0000"/>
              </a:buClr>
              <a:buFont typeface="+mj-lt"/>
              <a:buAutoNum type="arabicPeriod"/>
            </a:pPr>
            <a:endParaRPr lang="es-CO" sz="2000" dirty="0">
              <a:ln w="0"/>
              <a:latin typeface="Humanst521 BT" panose="020B0602020204020204" pitchFamily="34" charset="0"/>
            </a:endParaRPr>
          </a:p>
          <a:p>
            <a:pPr marL="342900" indent="-342900" algn="just">
              <a:buClr>
                <a:srgbClr val="DB0000"/>
              </a:buClr>
              <a:buFont typeface="+mj-lt"/>
              <a:buAutoNum type="arabicPeriod"/>
            </a:pPr>
            <a:r>
              <a:rPr lang="es-CO" sz="2000" dirty="0">
                <a:ln w="0"/>
                <a:latin typeface="Humanst521 BT" panose="020B0602020204020204" pitchFamily="34" charset="0"/>
              </a:rPr>
              <a:t>El informe debe contar con el VoBo del tutor de la empresa, para esto el tutor debe enviar correo electrónico al Comité a </a:t>
            </a:r>
            <a:r>
              <a:rPr lang="es-CO" sz="2000" dirty="0">
                <a:ln w="0"/>
                <a:solidFill>
                  <a:srgbClr val="C00000"/>
                </a:solidFill>
                <a:latin typeface="Humanst521 BT" panose="020B0602020204020204" pitchFamily="34" charset="0"/>
                <a:hlinkClick r:id="rId5">
                  <a:extLst>
                    <a:ext uri="{A12FA001-AC4F-418D-AE19-62706E023703}">
                      <ahyp:hlinkClr xmlns:ahyp="http://schemas.microsoft.com/office/drawing/2018/hyperlinkcolor" val="tx"/>
                    </a:ext>
                  </a:extLst>
                </a:hlinkClick>
              </a:rPr>
              <a:t>eip.comiteproyectos@uis.edu.co</a:t>
            </a:r>
            <a:r>
              <a:rPr lang="es-CO" sz="2000" dirty="0">
                <a:ln w="0"/>
                <a:solidFill>
                  <a:srgbClr val="C00000"/>
                </a:solidFill>
                <a:latin typeface="Humanst521 BT" panose="020B0602020204020204" pitchFamily="34" charset="0"/>
              </a:rPr>
              <a:t> </a:t>
            </a:r>
            <a:r>
              <a:rPr lang="es-CO" sz="2000" dirty="0">
                <a:ln w="0"/>
                <a:latin typeface="Humanst521 BT" panose="020B0602020204020204" pitchFamily="34" charset="0"/>
              </a:rPr>
              <a:t>en el cual manifiesta que está de acuerdo con el contenido del informe </a:t>
            </a:r>
            <a:r>
              <a:rPr lang="es-CO" sz="2000" dirty="0" err="1">
                <a:ln w="0"/>
                <a:latin typeface="Humanst521 BT" panose="020B0602020204020204" pitchFamily="34" charset="0"/>
              </a:rPr>
              <a:t>N°XXX</a:t>
            </a:r>
            <a:r>
              <a:rPr lang="es-CO" sz="2000" dirty="0">
                <a:ln w="0"/>
                <a:latin typeface="Humanst521 BT" panose="020B0602020204020204" pitchFamily="34" charset="0"/>
              </a:rPr>
              <a:t>.</a:t>
            </a:r>
          </a:p>
        </p:txBody>
      </p:sp>
      <p:pic>
        <p:nvPicPr>
          <p:cNvPr id="21" name="Imagen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49069" y="6075037"/>
            <a:ext cx="2515059" cy="770269"/>
          </a:xfrm>
          <a:prstGeom prst="rect">
            <a:avLst/>
          </a:prstGeom>
        </p:spPr>
      </p:pic>
      <p:sp>
        <p:nvSpPr>
          <p:cNvPr id="7" name="Título 1"/>
          <p:cNvSpPr txBox="1">
            <a:spLocks/>
          </p:cNvSpPr>
          <p:nvPr/>
        </p:nvSpPr>
        <p:spPr>
          <a:xfrm>
            <a:off x="1831622" y="321290"/>
            <a:ext cx="8363787" cy="1084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CO" sz="3600" b="1" dirty="0">
                <a:ln w="0"/>
                <a:solidFill>
                  <a:srgbClr val="DB0000"/>
                </a:solidFill>
                <a:effectLst>
                  <a:outerShdw blurRad="50800" dist="38100" algn="l" rotWithShape="0">
                    <a:prstClr val="black">
                      <a:alpha val="40000"/>
                    </a:prstClr>
                  </a:outerShdw>
                </a:effectLst>
                <a:latin typeface="Arial Black" panose="020B0A04020102020204" pitchFamily="34" charset="0"/>
              </a:rPr>
              <a:t>OBSERVACIONES</a:t>
            </a:r>
          </a:p>
        </p:txBody>
      </p:sp>
      <p:sp>
        <p:nvSpPr>
          <p:cNvPr id="8" name="Rectángulo 19"/>
          <p:cNvSpPr/>
          <p:nvPr/>
        </p:nvSpPr>
        <p:spPr>
          <a:xfrm flipV="1">
            <a:off x="-20121" y="6383855"/>
            <a:ext cx="9408370" cy="129532"/>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DE020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2" name="Rectángulo 19"/>
          <p:cNvSpPr/>
          <p:nvPr/>
        </p:nvSpPr>
        <p:spPr>
          <a:xfrm flipV="1">
            <a:off x="-7313" y="6572643"/>
            <a:ext cx="7950145" cy="70902"/>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 name="Rectángulo 1"/>
          <p:cNvSpPr/>
          <p:nvPr/>
        </p:nvSpPr>
        <p:spPr>
          <a:xfrm>
            <a:off x="0" y="5585935"/>
            <a:ext cx="7660433" cy="738664"/>
          </a:xfrm>
          <a:prstGeom prst="rect">
            <a:avLst/>
          </a:prstGeom>
        </p:spPr>
        <p:txBody>
          <a:bodyPr wrap="square">
            <a:spAutoFit/>
          </a:bodyPr>
          <a:lstStyle/>
          <a:p>
            <a:r>
              <a:rPr lang="es-CO" sz="1400" b="1" dirty="0">
                <a:latin typeface="Humanst521 BT" panose="020B0602020204020204" pitchFamily="34" charset="0"/>
              </a:rPr>
              <a:t>Comité Proyectos de Grado</a:t>
            </a:r>
          </a:p>
          <a:p>
            <a:r>
              <a:rPr lang="es-CO" sz="1400" b="1" i="1" u="sng" dirty="0">
                <a:solidFill>
                  <a:srgbClr val="FF0000"/>
                </a:solidFill>
                <a:latin typeface="Humanst521 BT" panose="020B0602020204020204" pitchFamily="34" charset="0"/>
              </a:rPr>
              <a:t>eip.comiteproyectos@uis.edu.co</a:t>
            </a:r>
            <a:r>
              <a:rPr lang="es-CO" sz="1400" u="sng" dirty="0">
                <a:solidFill>
                  <a:srgbClr val="FF0000"/>
                </a:solidFill>
                <a:latin typeface="Humanst521 BT" panose="020B0602020204020204" pitchFamily="34" charset="0"/>
              </a:rPr>
              <a:t> </a:t>
            </a:r>
          </a:p>
          <a:p>
            <a:r>
              <a:rPr lang="es-CO" sz="1400" dirty="0">
                <a:latin typeface="Humanst521 BT" panose="020B0602020204020204" pitchFamily="34" charset="0"/>
              </a:rPr>
              <a:t>Horarios de atención: lunes a viernes 12:30pm a 2:30 pm</a:t>
            </a:r>
          </a:p>
        </p:txBody>
      </p:sp>
      <p:sp>
        <p:nvSpPr>
          <p:cNvPr id="13" name="Rectángulo 19"/>
          <p:cNvSpPr/>
          <p:nvPr/>
        </p:nvSpPr>
        <p:spPr>
          <a:xfrm flipH="1">
            <a:off x="10501507" y="378440"/>
            <a:ext cx="1690492" cy="50185"/>
          </a:xfrm>
          <a:custGeom>
            <a:avLst/>
            <a:gdLst>
              <a:gd name="connsiteX0" fmla="*/ 0 w 9265298"/>
              <a:gd name="connsiteY0" fmla="*/ 0 h 132347"/>
              <a:gd name="connsiteX1" fmla="*/ 9265298 w 9265298"/>
              <a:gd name="connsiteY1" fmla="*/ 0 h 132347"/>
              <a:gd name="connsiteX2" fmla="*/ 9265298 w 9265298"/>
              <a:gd name="connsiteY2" fmla="*/ 132347 h 132347"/>
              <a:gd name="connsiteX3" fmla="*/ 0 w 9265298"/>
              <a:gd name="connsiteY3" fmla="*/ 132347 h 132347"/>
              <a:gd name="connsiteX4" fmla="*/ 0 w 9265298"/>
              <a:gd name="connsiteY4" fmla="*/ 0 h 132347"/>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021 h 140368"/>
              <a:gd name="connsiteX1" fmla="*/ 8844193 w 9265298"/>
              <a:gd name="connsiteY1" fmla="*/ 0 h 140368"/>
              <a:gd name="connsiteX2" fmla="*/ 9265298 w 9265298"/>
              <a:gd name="connsiteY2" fmla="*/ 140368 h 140368"/>
              <a:gd name="connsiteX3" fmla="*/ 0 w 9265298"/>
              <a:gd name="connsiteY3" fmla="*/ 140368 h 140368"/>
              <a:gd name="connsiteX4" fmla="*/ 0 w 9265298"/>
              <a:gd name="connsiteY4" fmla="*/ 8021 h 140368"/>
              <a:gd name="connsiteX0" fmla="*/ 0 w 9265298"/>
              <a:gd name="connsiteY0" fmla="*/ 8229 h 140576"/>
              <a:gd name="connsiteX1" fmla="*/ 8844193 w 9265298"/>
              <a:gd name="connsiteY1" fmla="*/ 208 h 140576"/>
              <a:gd name="connsiteX2" fmla="*/ 9265298 w 9265298"/>
              <a:gd name="connsiteY2" fmla="*/ 140576 h 140576"/>
              <a:gd name="connsiteX3" fmla="*/ 0 w 9265298"/>
              <a:gd name="connsiteY3" fmla="*/ 140576 h 140576"/>
              <a:gd name="connsiteX4" fmla="*/ 0 w 9265298"/>
              <a:gd name="connsiteY4" fmla="*/ 8229 h 14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298" h="140576">
                <a:moveTo>
                  <a:pt x="0" y="8229"/>
                </a:moveTo>
                <a:lnTo>
                  <a:pt x="8844193" y="208"/>
                </a:lnTo>
                <a:cubicBezTo>
                  <a:pt x="9044719" y="-5139"/>
                  <a:pt x="9124930" y="93787"/>
                  <a:pt x="9265298" y="140576"/>
                </a:cubicBezTo>
                <a:lnTo>
                  <a:pt x="0" y="140576"/>
                </a:lnTo>
                <a:lnTo>
                  <a:pt x="0" y="8229"/>
                </a:lnTo>
                <a:close/>
              </a:path>
            </a:pathLst>
          </a:custGeom>
          <a:solidFill>
            <a:srgbClr val="95BF2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4" name="Rectángulo 13"/>
          <p:cNvSpPr/>
          <p:nvPr/>
        </p:nvSpPr>
        <p:spPr>
          <a:xfrm>
            <a:off x="10504028" y="110820"/>
            <a:ext cx="1671633" cy="292388"/>
          </a:xfrm>
          <a:prstGeom prst="rect">
            <a:avLst/>
          </a:prstGeom>
        </p:spPr>
        <p:txBody>
          <a:bodyPr wrap="square">
            <a:spAutoFit/>
          </a:bodyPr>
          <a:lstStyle/>
          <a:p>
            <a:r>
              <a:rPr lang="es-CO" sz="1300" dirty="0">
                <a:ln w="0"/>
                <a:latin typeface="Humanst521 BT" panose="020B0602020204020204" pitchFamily="34" charset="0"/>
                <a:ea typeface="Droid Serif" panose="02020600060500090200" pitchFamily="18" charset="0"/>
                <a:cs typeface="Droid Serif" panose="02020600060500090200" pitchFamily="18" charset="0"/>
              </a:rPr>
              <a:t>#LaUisqueQueremos</a:t>
            </a:r>
          </a:p>
        </p:txBody>
      </p:sp>
    </p:spTree>
    <p:custDataLst>
      <p:tags r:id="rId1"/>
    </p:custDataLst>
    <p:extLst>
      <p:ext uri="{BB962C8B-B14F-4D97-AF65-F5344CB8AC3E}">
        <p14:creationId xmlns:p14="http://schemas.microsoft.com/office/powerpoint/2010/main" val="1303285204"/>
      </p:ext>
    </p:extLst>
  </p:cSld>
  <p:clrMapOvr>
    <a:masterClrMapping/>
  </p:clrMapOvr>
  <mc:AlternateContent xmlns:mc="http://schemas.openxmlformats.org/markup-compatibility/2006" xmlns:p14="http://schemas.microsoft.com/office/powerpoint/2010/main">
    <mc:Choice Requires="p14">
      <p:transition spd="med" p14:dur="700" advClick="0" advTm="41867">
        <p:fade/>
      </p:transition>
    </mc:Choice>
    <mc:Fallback xmlns="">
      <p:transition spd="med" advClick="0" advTm="41867">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9|3.6|1.2"/>
</p:tagLst>
</file>

<file path=ppt/tags/tag10.xml><?xml version="1.0" encoding="utf-8"?>
<p:tagLst xmlns:a="http://schemas.openxmlformats.org/drawingml/2006/main" xmlns:r="http://schemas.openxmlformats.org/officeDocument/2006/relationships" xmlns:p="http://schemas.openxmlformats.org/presentationml/2006/main">
  <p:tag name="TIMING" val="|2"/>
</p:tagLst>
</file>

<file path=ppt/tags/tag11.xml><?xml version="1.0" encoding="utf-8"?>
<p:tagLst xmlns:a="http://schemas.openxmlformats.org/drawingml/2006/main" xmlns:r="http://schemas.openxmlformats.org/officeDocument/2006/relationships" xmlns:p="http://schemas.openxmlformats.org/presentationml/2006/main">
  <p:tag name="TIMING" val="|1.5|4.8|1.4|1.9"/>
</p:tagLst>
</file>

<file path=ppt/tags/tag2.xml><?xml version="1.0" encoding="utf-8"?>
<p:tagLst xmlns:a="http://schemas.openxmlformats.org/drawingml/2006/main" xmlns:r="http://schemas.openxmlformats.org/officeDocument/2006/relationships" xmlns:p="http://schemas.openxmlformats.org/presentationml/2006/main">
  <p:tag name="TIMING" val="|3|0.9|1.8|1.1|2|1.2"/>
</p:tagLst>
</file>

<file path=ppt/tags/tag3.xml><?xml version="1.0" encoding="utf-8"?>
<p:tagLst xmlns:a="http://schemas.openxmlformats.org/drawingml/2006/main" xmlns:r="http://schemas.openxmlformats.org/officeDocument/2006/relationships" xmlns:p="http://schemas.openxmlformats.org/presentationml/2006/main">
  <p:tag name="TIMING" val="|3|0.9|1.8|1.1|2|1.2"/>
</p:tagLst>
</file>

<file path=ppt/tags/tag4.xml><?xml version="1.0" encoding="utf-8"?>
<p:tagLst xmlns:a="http://schemas.openxmlformats.org/drawingml/2006/main" xmlns:r="http://schemas.openxmlformats.org/officeDocument/2006/relationships" xmlns:p="http://schemas.openxmlformats.org/presentationml/2006/main">
  <p:tag name="TIMING" val="|3|0.9|1.8|1.1|2|1.2"/>
</p:tagLst>
</file>

<file path=ppt/tags/tag5.xml><?xml version="1.0" encoding="utf-8"?>
<p:tagLst xmlns:a="http://schemas.openxmlformats.org/drawingml/2006/main" xmlns:r="http://schemas.openxmlformats.org/officeDocument/2006/relationships" xmlns:p="http://schemas.openxmlformats.org/presentationml/2006/main">
  <p:tag name="TIMING" val="|3|0.9|1.8|1.1|2|1.2"/>
</p:tagLst>
</file>

<file path=ppt/tags/tag6.xml><?xml version="1.0" encoding="utf-8"?>
<p:tagLst xmlns:a="http://schemas.openxmlformats.org/drawingml/2006/main" xmlns:r="http://schemas.openxmlformats.org/officeDocument/2006/relationships" xmlns:p="http://schemas.openxmlformats.org/presentationml/2006/main">
  <p:tag name="TIMING" val="|3|0.9|1.8|1.1|2|1.2"/>
</p:tagLst>
</file>

<file path=ppt/tags/tag7.xml><?xml version="1.0" encoding="utf-8"?>
<p:tagLst xmlns:a="http://schemas.openxmlformats.org/drawingml/2006/main" xmlns:r="http://schemas.openxmlformats.org/officeDocument/2006/relationships" xmlns:p="http://schemas.openxmlformats.org/presentationml/2006/main">
  <p:tag name="TIMING" val="|3|0.9|1.8|1.1|2|1.2"/>
</p:tagLst>
</file>

<file path=ppt/tags/tag8.xml><?xml version="1.0" encoding="utf-8"?>
<p:tagLst xmlns:a="http://schemas.openxmlformats.org/drawingml/2006/main" xmlns:r="http://schemas.openxmlformats.org/officeDocument/2006/relationships" xmlns:p="http://schemas.openxmlformats.org/presentationml/2006/main">
  <p:tag name="TIMING" val="|3|0.9|1.8|1.1|2|1.2"/>
</p:tagLst>
</file>

<file path=ppt/tags/tag9.xml><?xml version="1.0" encoding="utf-8"?>
<p:tagLst xmlns:a="http://schemas.openxmlformats.org/drawingml/2006/main" xmlns:r="http://schemas.openxmlformats.org/officeDocument/2006/relationships" xmlns:p="http://schemas.openxmlformats.org/presentationml/2006/main">
  <p:tag name="TIMING" val="|2"/>
</p:tagLst>
</file>

<file path=ppt/theme/theme1.xml><?xml version="1.0" encoding="utf-8"?>
<a:theme xmlns:a="http://schemas.openxmlformats.org/drawingml/2006/main" name="Tema de Office">
  <a:themeElements>
    <a:clrScheme name="Rojo naranja">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3735</TotalTime>
  <Words>1335</Words>
  <Application>Microsoft Office PowerPoint</Application>
  <PresentationFormat>Panorámica</PresentationFormat>
  <Paragraphs>104</Paragraphs>
  <Slides>11</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11</vt:i4>
      </vt:variant>
    </vt:vector>
  </HeadingPairs>
  <TitlesOfParts>
    <vt:vector size="20" baseType="lpstr">
      <vt:lpstr>Arial</vt:lpstr>
      <vt:lpstr>Arial Black</vt:lpstr>
      <vt:lpstr>Calibri</vt:lpstr>
      <vt:lpstr>Calibri Light</vt:lpstr>
      <vt:lpstr>Droid Serif</vt:lpstr>
      <vt:lpstr>Gabriola</vt:lpstr>
      <vt:lpstr>Humanst521 BT</vt:lpstr>
      <vt:lpstr>Humanst521 Lt BT</vt:lpstr>
      <vt:lpstr>Tema de Office</vt:lpstr>
      <vt:lpstr>PROTOCOLO PARA REGISTRAR Y LEGALIZAR TRABAJO DE GRADO EN MODALIDAD DE PRÁCTICA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Preguntas frecuentes para el Comité de Proyectos de Grado</dc:title>
  <dc:creator>AUXILIAR</dc:creator>
  <cp:lastModifiedBy>EIP - ACADÉMICO PREGRADO</cp:lastModifiedBy>
  <cp:revision>272</cp:revision>
  <dcterms:created xsi:type="dcterms:W3CDTF">2019-06-18T15:20:43Z</dcterms:created>
  <dcterms:modified xsi:type="dcterms:W3CDTF">2021-10-07T15:28:13Z</dcterms:modified>
</cp:coreProperties>
</file>