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3"/>
  </p:notesMasterIdLst>
  <p:sldIdLst>
    <p:sldId id="256" r:id="rId2"/>
    <p:sldId id="264" r:id="rId3"/>
    <p:sldId id="257" r:id="rId4"/>
    <p:sldId id="265" r:id="rId5"/>
    <p:sldId id="261" r:id="rId6"/>
    <p:sldId id="260" r:id="rId7"/>
    <p:sldId id="266" r:id="rId8"/>
    <p:sldId id="262" r:id="rId9"/>
    <p:sldId id="263" r:id="rId10"/>
    <p:sldId id="259" r:id="rId11"/>
    <p:sldId id="258" r:id="rId12"/>
  </p:sldIdLst>
  <p:sldSz cx="12599988" cy="6858000"/>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9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53" autoAdjust="0"/>
    <p:restoredTop sz="50000" autoAdjust="0"/>
  </p:normalViewPr>
  <p:slideViewPr>
    <p:cSldViewPr snapToGrid="0" snapToObjects="1">
      <p:cViewPr varScale="1">
        <p:scale>
          <a:sx n="77" d="100"/>
          <a:sy n="77" d="100"/>
        </p:scale>
        <p:origin x="108" y="84"/>
      </p:cViewPr>
      <p:guideLst>
        <p:guide orient="horz" pos="2160"/>
        <p:guide pos="3968"/>
      </p:guideLst>
    </p:cSldViewPr>
  </p:slideViewPr>
  <p:outlineViewPr>
    <p:cViewPr>
      <p:scale>
        <a:sx n="33" d="100"/>
        <a:sy n="33" d="100"/>
      </p:scale>
      <p:origin x="0" y="396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CADEMICO PETROLEOS" userId="2b50cb66-e5a5-4048-895f-77cc215d9814" providerId="ADAL" clId="{10DD41ED-F036-436C-93E9-B5003D8FCD10}"/>
    <pc:docChg chg="modSld">
      <pc:chgData name="ACADEMICO PETROLEOS" userId="2b50cb66-e5a5-4048-895f-77cc215d9814" providerId="ADAL" clId="{10DD41ED-F036-436C-93E9-B5003D8FCD10}" dt="2018-08-21T01:20:25.036" v="51" actId="20577"/>
      <pc:docMkLst>
        <pc:docMk/>
      </pc:docMkLst>
      <pc:sldChg chg="modSp">
        <pc:chgData name="ACADEMICO PETROLEOS" userId="2b50cb66-e5a5-4048-895f-77cc215d9814" providerId="ADAL" clId="{10DD41ED-F036-436C-93E9-B5003D8FCD10}" dt="2018-08-21T01:08:56.620" v="21" actId="20577"/>
        <pc:sldMkLst>
          <pc:docMk/>
          <pc:sldMk cId="1447666170" sldId="260"/>
        </pc:sldMkLst>
        <pc:spChg chg="mod">
          <ac:chgData name="ACADEMICO PETROLEOS" userId="2b50cb66-e5a5-4048-895f-77cc215d9814" providerId="ADAL" clId="{10DD41ED-F036-436C-93E9-B5003D8FCD10}" dt="2018-08-21T01:08:56.620" v="21" actId="20577"/>
          <ac:spMkLst>
            <pc:docMk/>
            <pc:sldMk cId="1447666170" sldId="260"/>
            <ac:spMk id="6" creationId="{00000000-0000-0000-0000-000000000000}"/>
          </ac:spMkLst>
        </pc:spChg>
      </pc:sldChg>
      <pc:sldChg chg="modSp">
        <pc:chgData name="ACADEMICO PETROLEOS" userId="2b50cb66-e5a5-4048-895f-77cc215d9814" providerId="ADAL" clId="{10DD41ED-F036-436C-93E9-B5003D8FCD10}" dt="2018-08-21T01:20:25.036" v="51" actId="20577"/>
        <pc:sldMkLst>
          <pc:docMk/>
          <pc:sldMk cId="1527873319" sldId="261"/>
        </pc:sldMkLst>
        <pc:spChg chg="mod">
          <ac:chgData name="ACADEMICO PETROLEOS" userId="2b50cb66-e5a5-4048-895f-77cc215d9814" providerId="ADAL" clId="{10DD41ED-F036-436C-93E9-B5003D8FCD10}" dt="2018-08-21T01:20:25.036" v="51" actId="20577"/>
          <ac:spMkLst>
            <pc:docMk/>
            <pc:sldMk cId="1527873319" sldId="261"/>
            <ac:spMk id="6" creationId="{00000000-0000-0000-0000-000000000000}"/>
          </ac:spMkLst>
        </pc:spChg>
      </pc:sldChg>
      <pc:sldChg chg="modSp">
        <pc:chgData name="ACADEMICO PETROLEOS" userId="2b50cb66-e5a5-4048-895f-77cc215d9814" providerId="ADAL" clId="{10DD41ED-F036-436C-93E9-B5003D8FCD10}" dt="2018-08-21T01:10:13.613" v="49" actId="20577"/>
        <pc:sldMkLst>
          <pc:docMk/>
          <pc:sldMk cId="4291578077" sldId="262"/>
        </pc:sldMkLst>
        <pc:spChg chg="mod">
          <ac:chgData name="ACADEMICO PETROLEOS" userId="2b50cb66-e5a5-4048-895f-77cc215d9814" providerId="ADAL" clId="{10DD41ED-F036-436C-93E9-B5003D8FCD10}" dt="2018-08-21T01:10:13.613" v="49" actId="20577"/>
          <ac:spMkLst>
            <pc:docMk/>
            <pc:sldMk cId="4291578077" sldId="262"/>
            <ac:spMk id="6" creationId="{00000000-0000-0000-0000-000000000000}"/>
          </ac:spMkLst>
        </pc:spChg>
      </pc:sldChg>
      <pc:sldChg chg="modSp">
        <pc:chgData name="ACADEMICO PETROLEOS" userId="2b50cb66-e5a5-4048-895f-77cc215d9814" providerId="ADAL" clId="{10DD41ED-F036-436C-93E9-B5003D8FCD10}" dt="2018-08-21T01:09:44.804" v="32" actId="20577"/>
        <pc:sldMkLst>
          <pc:docMk/>
          <pc:sldMk cId="4057335848" sldId="266"/>
        </pc:sldMkLst>
        <pc:spChg chg="mod">
          <ac:chgData name="ACADEMICO PETROLEOS" userId="2b50cb66-e5a5-4048-895f-77cc215d9814" providerId="ADAL" clId="{10DD41ED-F036-436C-93E9-B5003D8FCD10}" dt="2018-08-21T01:09:44.804" v="32" actId="20577"/>
          <ac:spMkLst>
            <pc:docMk/>
            <pc:sldMk cId="4057335848" sldId="266"/>
            <ac:spMk id="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BF2DA7-8CD0-C74B-B608-5092BE518CF3}" type="datetimeFigureOut">
              <a:rPr lang="es-ES_tradnl" smtClean="0"/>
              <a:pPr/>
              <a:t>20/08/2018</a:t>
            </a:fld>
            <a:endParaRPr lang="es-ES_tradnl"/>
          </a:p>
        </p:txBody>
      </p:sp>
      <p:sp>
        <p:nvSpPr>
          <p:cNvPr id="4" name="Marcador de imagen de diapositiva 3"/>
          <p:cNvSpPr>
            <a:spLocks noGrp="1" noRot="1" noChangeAspect="1"/>
          </p:cNvSpPr>
          <p:nvPr>
            <p:ph type="sldImg" idx="2"/>
          </p:nvPr>
        </p:nvSpPr>
        <p:spPr>
          <a:xfrm>
            <a:off x="595313" y="1143000"/>
            <a:ext cx="5667375"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B33456-CECE-D848-9921-CDA1EF19D71A}" type="slidenum">
              <a:rPr lang="es-ES_tradnl" smtClean="0"/>
              <a:pPr/>
              <a:t>‹Nº›</a:t>
            </a:fld>
            <a:endParaRPr lang="es-ES_tradnl"/>
          </a:p>
        </p:txBody>
      </p:sp>
    </p:spTree>
    <p:extLst>
      <p:ext uri="{BB962C8B-B14F-4D97-AF65-F5344CB8AC3E}">
        <p14:creationId xmlns:p14="http://schemas.microsoft.com/office/powerpoint/2010/main" val="19783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CFB33456-CECE-D848-9921-CDA1EF19D71A}" type="slidenum">
              <a:rPr lang="es-ES_tradnl" smtClean="0"/>
              <a:pPr/>
              <a:t>11</a:t>
            </a:fld>
            <a:endParaRPr lang="es-ES_tradnl"/>
          </a:p>
        </p:txBody>
      </p:sp>
    </p:spTree>
    <p:extLst>
      <p:ext uri="{BB962C8B-B14F-4D97-AF65-F5344CB8AC3E}">
        <p14:creationId xmlns:p14="http://schemas.microsoft.com/office/powerpoint/2010/main" val="1795525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74999" y="1122363"/>
            <a:ext cx="9449991" cy="2387600"/>
          </a:xfrm>
        </p:spPr>
        <p:txBody>
          <a:bodyPr anchor="b"/>
          <a:lstStyle>
            <a:lvl1pPr algn="ctr">
              <a:defRPr sz="6000"/>
            </a:lvl1pPr>
          </a:lstStyle>
          <a:p>
            <a:r>
              <a:rPr lang="es-ES"/>
              <a:t>Clic para editar título</a:t>
            </a:r>
            <a:endParaRPr lang="en-US" dirty="0"/>
          </a:p>
        </p:txBody>
      </p:sp>
      <p:sp>
        <p:nvSpPr>
          <p:cNvPr id="3" name="Subtitle 2"/>
          <p:cNvSpPr>
            <a:spLocks noGrp="1"/>
          </p:cNvSpPr>
          <p:nvPr>
            <p:ph type="subTitle" idx="1"/>
          </p:nvPr>
        </p:nvSpPr>
        <p:spPr>
          <a:xfrm>
            <a:off x="1574999" y="3602038"/>
            <a:ext cx="9449991"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4A9A452-DAEF-C94E-B885-816E73D2EFB0}" type="datetimeFigureOut">
              <a:rPr lang="es-ES_tradnl" smtClean="0"/>
              <a:pPr/>
              <a:t>20/08/2018</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1274257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Clic para editar título</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4A9A452-DAEF-C94E-B885-816E73D2EFB0}" type="datetimeFigureOut">
              <a:rPr lang="es-ES_tradnl" smtClean="0"/>
              <a:pPr/>
              <a:t>20/08/2018</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1106507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365125"/>
            <a:ext cx="2716872" cy="5811838"/>
          </a:xfrm>
        </p:spPr>
        <p:txBody>
          <a:bodyPr vert="eaVert"/>
          <a:lstStyle/>
          <a:p>
            <a:r>
              <a:rPr lang="es-ES"/>
              <a:t>Clic para editar título</a:t>
            </a:r>
            <a:endParaRPr lang="en-US" dirty="0"/>
          </a:p>
        </p:txBody>
      </p:sp>
      <p:sp>
        <p:nvSpPr>
          <p:cNvPr id="3" name="Vertical Text Placeholder 2"/>
          <p:cNvSpPr>
            <a:spLocks noGrp="1"/>
          </p:cNvSpPr>
          <p:nvPr>
            <p:ph type="body" orient="vert" idx="1"/>
          </p:nvPr>
        </p:nvSpPr>
        <p:spPr>
          <a:xfrm>
            <a:off x="866249" y="365125"/>
            <a:ext cx="7993117"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4A9A452-DAEF-C94E-B885-816E73D2EFB0}" type="datetimeFigureOut">
              <a:rPr lang="es-ES_tradnl" smtClean="0"/>
              <a:pPr/>
              <a:t>20/08/2018</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2008972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Clic para editar título</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4A9A452-DAEF-C94E-B885-816E73D2EFB0}" type="datetimeFigureOut">
              <a:rPr lang="es-ES_tradnl" smtClean="0"/>
              <a:pPr/>
              <a:t>20/08/2018</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1730874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59687" y="1709739"/>
            <a:ext cx="10867490" cy="2852737"/>
          </a:xfrm>
        </p:spPr>
        <p:txBody>
          <a:bodyPr anchor="b"/>
          <a:lstStyle>
            <a:lvl1pPr>
              <a:defRPr sz="6000"/>
            </a:lvl1pPr>
          </a:lstStyle>
          <a:p>
            <a:r>
              <a:rPr lang="es-ES"/>
              <a:t>Clic para editar título</a:t>
            </a:r>
            <a:endParaRPr lang="en-US" dirty="0"/>
          </a:p>
        </p:txBody>
      </p:sp>
      <p:sp>
        <p:nvSpPr>
          <p:cNvPr id="3" name="Text Placeholder 2"/>
          <p:cNvSpPr>
            <a:spLocks noGrp="1"/>
          </p:cNvSpPr>
          <p:nvPr>
            <p:ph type="body" idx="1"/>
          </p:nvPr>
        </p:nvSpPr>
        <p:spPr>
          <a:xfrm>
            <a:off x="859687" y="4589464"/>
            <a:ext cx="1086749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C4A9A452-DAEF-C94E-B885-816E73D2EFB0}" type="datetimeFigureOut">
              <a:rPr lang="es-ES_tradnl" smtClean="0"/>
              <a:pPr/>
              <a:t>20/08/2018</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993970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Clic para editar título</a:t>
            </a:r>
            <a:endParaRPr lang="en-US" dirty="0"/>
          </a:p>
        </p:txBody>
      </p:sp>
      <p:sp>
        <p:nvSpPr>
          <p:cNvPr id="3" name="Content Placeholder 2"/>
          <p:cNvSpPr>
            <a:spLocks noGrp="1"/>
          </p:cNvSpPr>
          <p:nvPr>
            <p:ph sz="half" idx="1"/>
          </p:nvPr>
        </p:nvSpPr>
        <p:spPr>
          <a:xfrm>
            <a:off x="866249" y="1825625"/>
            <a:ext cx="5354995"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78744" y="1825625"/>
            <a:ext cx="5354995"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4A9A452-DAEF-C94E-B885-816E73D2EFB0}" type="datetimeFigureOut">
              <a:rPr lang="es-ES_tradnl" smtClean="0"/>
              <a:pPr/>
              <a:t>20/08/2018</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383979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67890" y="365126"/>
            <a:ext cx="10867490" cy="1325563"/>
          </a:xfrm>
        </p:spPr>
        <p:txBody>
          <a:bodyPr/>
          <a:lstStyle/>
          <a:p>
            <a:r>
              <a:rPr lang="es-ES"/>
              <a:t>Clic para editar título</a:t>
            </a:r>
            <a:endParaRPr lang="en-US" dirty="0"/>
          </a:p>
        </p:txBody>
      </p:sp>
      <p:sp>
        <p:nvSpPr>
          <p:cNvPr id="3" name="Text Placeholder 2"/>
          <p:cNvSpPr>
            <a:spLocks noGrp="1"/>
          </p:cNvSpPr>
          <p:nvPr>
            <p:ph type="body" idx="1"/>
          </p:nvPr>
        </p:nvSpPr>
        <p:spPr>
          <a:xfrm>
            <a:off x="867891" y="1681163"/>
            <a:ext cx="533038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867891" y="2505075"/>
            <a:ext cx="5330385"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378744" y="1681163"/>
            <a:ext cx="535663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6378744" y="2505075"/>
            <a:ext cx="5356636"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4A9A452-DAEF-C94E-B885-816E73D2EFB0}" type="datetimeFigureOut">
              <a:rPr lang="es-ES_tradnl" smtClean="0"/>
              <a:pPr/>
              <a:t>20/08/2018</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347853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Clic para editar título</a:t>
            </a:r>
            <a:endParaRPr lang="en-US" dirty="0"/>
          </a:p>
        </p:txBody>
      </p:sp>
      <p:sp>
        <p:nvSpPr>
          <p:cNvPr id="3" name="Date Placeholder 2"/>
          <p:cNvSpPr>
            <a:spLocks noGrp="1"/>
          </p:cNvSpPr>
          <p:nvPr>
            <p:ph type="dt" sz="half" idx="10"/>
          </p:nvPr>
        </p:nvSpPr>
        <p:spPr/>
        <p:txBody>
          <a:bodyPr/>
          <a:lstStyle/>
          <a:p>
            <a:fld id="{C4A9A452-DAEF-C94E-B885-816E73D2EFB0}" type="datetimeFigureOut">
              <a:rPr lang="es-ES_tradnl" smtClean="0"/>
              <a:pPr/>
              <a:t>20/08/2018</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922413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A9A452-DAEF-C94E-B885-816E73D2EFB0}" type="datetimeFigureOut">
              <a:rPr lang="es-ES_tradnl" smtClean="0"/>
              <a:pPr/>
              <a:t>20/08/2018</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317599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67891" y="457200"/>
            <a:ext cx="4063824" cy="1600200"/>
          </a:xfrm>
        </p:spPr>
        <p:txBody>
          <a:bodyPr anchor="b"/>
          <a:lstStyle>
            <a:lvl1pPr>
              <a:defRPr sz="3200"/>
            </a:lvl1pPr>
          </a:lstStyle>
          <a:p>
            <a:r>
              <a:rPr lang="es-ES"/>
              <a:t>Clic para editar título</a:t>
            </a:r>
            <a:endParaRPr lang="en-US" dirty="0"/>
          </a:p>
        </p:txBody>
      </p:sp>
      <p:sp>
        <p:nvSpPr>
          <p:cNvPr id="3" name="Content Placeholder 2"/>
          <p:cNvSpPr>
            <a:spLocks noGrp="1"/>
          </p:cNvSpPr>
          <p:nvPr>
            <p:ph idx="1"/>
          </p:nvPr>
        </p:nvSpPr>
        <p:spPr>
          <a:xfrm>
            <a:off x="5356636" y="987426"/>
            <a:ext cx="637874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67891" y="2057400"/>
            <a:ext cx="4063824"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C4A9A452-DAEF-C94E-B885-816E73D2EFB0}" type="datetimeFigureOut">
              <a:rPr lang="es-ES_tradnl" smtClean="0"/>
              <a:pPr/>
              <a:t>20/08/2018</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1401648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67891" y="457200"/>
            <a:ext cx="4063824" cy="1600200"/>
          </a:xfrm>
        </p:spPr>
        <p:txBody>
          <a:bodyPr anchor="b"/>
          <a:lstStyle>
            <a:lvl1pPr>
              <a:defRPr sz="3200"/>
            </a:lvl1pPr>
          </a:lstStyle>
          <a:p>
            <a:r>
              <a:rPr lang="es-ES"/>
              <a:t>Clic para editar título</a:t>
            </a:r>
            <a:endParaRPr lang="en-US" dirty="0"/>
          </a:p>
        </p:txBody>
      </p:sp>
      <p:sp>
        <p:nvSpPr>
          <p:cNvPr id="3" name="Picture Placeholder 2"/>
          <p:cNvSpPr>
            <a:spLocks noGrp="1" noChangeAspect="1"/>
          </p:cNvSpPr>
          <p:nvPr>
            <p:ph type="pic" idx="1"/>
          </p:nvPr>
        </p:nvSpPr>
        <p:spPr>
          <a:xfrm>
            <a:off x="5356636" y="987426"/>
            <a:ext cx="6378744"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Arrastre la imagen al marcador de posición o haga clic en el icono para agregar</a:t>
            </a:r>
            <a:endParaRPr lang="en-US" dirty="0"/>
          </a:p>
        </p:txBody>
      </p:sp>
      <p:sp>
        <p:nvSpPr>
          <p:cNvPr id="4" name="Text Placeholder 3"/>
          <p:cNvSpPr>
            <a:spLocks noGrp="1"/>
          </p:cNvSpPr>
          <p:nvPr>
            <p:ph type="body" sz="half" idx="2"/>
          </p:nvPr>
        </p:nvSpPr>
        <p:spPr>
          <a:xfrm>
            <a:off x="867891" y="2057400"/>
            <a:ext cx="4063824"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C4A9A452-DAEF-C94E-B885-816E73D2EFB0}" type="datetimeFigureOut">
              <a:rPr lang="es-ES_tradnl" smtClean="0"/>
              <a:pPr/>
              <a:t>20/08/2018</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17506860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365126"/>
            <a:ext cx="10867490" cy="1325563"/>
          </a:xfrm>
          <a:prstGeom prst="rect">
            <a:avLst/>
          </a:prstGeom>
        </p:spPr>
        <p:txBody>
          <a:bodyPr vert="horz" lIns="91440" tIns="45720" rIns="91440" bIns="45720" rtlCol="0" anchor="ctr">
            <a:normAutofit/>
          </a:bodyPr>
          <a:lstStyle/>
          <a:p>
            <a:r>
              <a:rPr lang="es-ES"/>
              <a:t>Clic para editar título</a:t>
            </a:r>
            <a:endParaRPr lang="en-US" dirty="0"/>
          </a:p>
        </p:txBody>
      </p:sp>
      <p:sp>
        <p:nvSpPr>
          <p:cNvPr id="3" name="Text Placeholder 2"/>
          <p:cNvSpPr>
            <a:spLocks noGrp="1"/>
          </p:cNvSpPr>
          <p:nvPr>
            <p:ph type="body" idx="1"/>
          </p:nvPr>
        </p:nvSpPr>
        <p:spPr>
          <a:xfrm>
            <a:off x="866249" y="1825625"/>
            <a:ext cx="1086749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66249" y="6356351"/>
            <a:ext cx="2834997"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A9A452-DAEF-C94E-B885-816E73D2EFB0}" type="datetimeFigureOut">
              <a:rPr lang="es-ES_tradnl" smtClean="0"/>
              <a:pPr/>
              <a:t>20/08/2018</a:t>
            </a:fld>
            <a:endParaRPr lang="es-ES_tradnl"/>
          </a:p>
        </p:txBody>
      </p:sp>
      <p:sp>
        <p:nvSpPr>
          <p:cNvPr id="5" name="Footer Placeholder 4"/>
          <p:cNvSpPr>
            <a:spLocks noGrp="1"/>
          </p:cNvSpPr>
          <p:nvPr>
            <p:ph type="ftr" sz="quarter" idx="3"/>
          </p:nvPr>
        </p:nvSpPr>
        <p:spPr>
          <a:xfrm>
            <a:off x="4173746" y="6356351"/>
            <a:ext cx="425249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Slide Number Placeholder 5"/>
          <p:cNvSpPr>
            <a:spLocks noGrp="1"/>
          </p:cNvSpPr>
          <p:nvPr>
            <p:ph type="sldNum" sz="quarter" idx="4"/>
          </p:nvPr>
        </p:nvSpPr>
        <p:spPr>
          <a:xfrm>
            <a:off x="8898742" y="6356351"/>
            <a:ext cx="283499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96C2E4-2FAB-7A43-932D-231C0F3337FF}" type="slidenum">
              <a:rPr lang="es-ES_tradnl" smtClean="0"/>
              <a:pPr/>
              <a:t>‹Nº›</a:t>
            </a:fld>
            <a:endParaRPr lang="es-ES_tradnl"/>
          </a:p>
        </p:txBody>
      </p:sp>
    </p:spTree>
    <p:extLst>
      <p:ext uri="{BB962C8B-B14F-4D97-AF65-F5344CB8AC3E}">
        <p14:creationId xmlns:p14="http://schemas.microsoft.com/office/powerpoint/2010/main" val="2749159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comiteproyectoseip@gmail.com"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mailto:fcalvete@uis.edu.co" TargetMode="Externa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hyperlink" Target="mailto:academicopetroleos@uis.edu.co" TargetMode="External"/><Relationship Id="rId4" Type="http://schemas.openxmlformats.org/officeDocument/2006/relationships/hyperlink" Target="mailto:escpet@uis.edu.co"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mailto:escpet@uis.edu.co" TargetMode="Externa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hyperlink" Target="mailto:academicopetroleos@uis.edu.co"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mailto:comiteproyectoseip@gmail.com"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ítulo 6"/>
          <p:cNvSpPr>
            <a:spLocks noGrp="1"/>
          </p:cNvSpPr>
          <p:nvPr>
            <p:ph type="ctrTitle"/>
          </p:nvPr>
        </p:nvSpPr>
        <p:spPr>
          <a:xfrm>
            <a:off x="3894686" y="1228332"/>
            <a:ext cx="8705302" cy="4962935"/>
          </a:xfrm>
        </p:spPr>
        <p:txBody>
          <a:bodyPr>
            <a:noAutofit/>
          </a:bodyPr>
          <a:lstStyle/>
          <a:p>
            <a:r>
              <a:rPr lang="es-ES" sz="5000" b="1" dirty="0">
                <a:latin typeface="Humanst521 BT" panose="020B0602020204020204" pitchFamily="34" charset="0"/>
                <a:cs typeface="Humanist 521 Bold BT"/>
              </a:rPr>
              <a:t>PROTOCLO PARA REGISTRAR Y LEGALIZAR EL TRABAJO DE GRADO EN MODALIDAD DE PRÁCTICA</a:t>
            </a:r>
            <a:br>
              <a:rPr lang="es-ES" sz="5000" b="1" dirty="0">
                <a:latin typeface="Humanst521 BT" panose="020B0602020204020204" pitchFamily="34" charset="0"/>
                <a:cs typeface="Humanist 521 Bold BT"/>
              </a:rPr>
            </a:br>
            <a:endParaRPr lang="es-ES_tradnl" sz="5000" b="1" dirty="0">
              <a:latin typeface="Humanst521 BT" panose="020B0602020204020204" pitchFamily="34" charset="0"/>
            </a:endParaRPr>
          </a:p>
        </p:txBody>
      </p:sp>
    </p:spTree>
    <p:extLst>
      <p:ext uri="{BB962C8B-B14F-4D97-AF65-F5344CB8AC3E}">
        <p14:creationId xmlns:p14="http://schemas.microsoft.com/office/powerpoint/2010/main" val="706179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ítulo 3"/>
          <p:cNvSpPr>
            <a:spLocks noGrp="1"/>
          </p:cNvSpPr>
          <p:nvPr>
            <p:ph type="ctrTitle"/>
          </p:nvPr>
        </p:nvSpPr>
        <p:spPr>
          <a:xfrm>
            <a:off x="1965525" y="219075"/>
            <a:ext cx="7759500" cy="738188"/>
          </a:xfrm>
        </p:spPr>
        <p:txBody>
          <a:bodyPr>
            <a:noAutofit/>
          </a:bodyPr>
          <a:lstStyle/>
          <a:p>
            <a:pPr algn="l">
              <a:lnSpc>
                <a:spcPct val="50000"/>
              </a:lnSpc>
            </a:pPr>
            <a:r>
              <a:rPr lang="es-ES" sz="2800" b="1" dirty="0">
                <a:solidFill>
                  <a:schemeClr val="bg1"/>
                </a:solidFill>
              </a:rPr>
              <a:t>OBSERVACIONES</a:t>
            </a:r>
          </a:p>
        </p:txBody>
      </p:sp>
      <p:sp>
        <p:nvSpPr>
          <p:cNvPr id="3" name="Título 3"/>
          <p:cNvSpPr txBox="1">
            <a:spLocks/>
          </p:cNvSpPr>
          <p:nvPr/>
        </p:nvSpPr>
        <p:spPr>
          <a:xfrm>
            <a:off x="1543050" y="1495425"/>
            <a:ext cx="9496425" cy="4648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s-ES" sz="1800" dirty="0">
              <a:latin typeface="Humanist 521 BT"/>
              <a:cs typeface="Humanist 521 BT"/>
            </a:endParaRPr>
          </a:p>
        </p:txBody>
      </p:sp>
      <p:sp>
        <p:nvSpPr>
          <p:cNvPr id="5" name="Título 3"/>
          <p:cNvSpPr txBox="1">
            <a:spLocks/>
          </p:cNvSpPr>
          <p:nvPr/>
        </p:nvSpPr>
        <p:spPr>
          <a:xfrm>
            <a:off x="1978769" y="261894"/>
            <a:ext cx="8642449" cy="10033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s-ES" sz="3600" b="1" dirty="0">
                <a:latin typeface="Humanst521 BT" panose="020B0602020204020204" pitchFamily="34" charset="0"/>
              </a:rPr>
              <a:t>OBSERVACIONES</a:t>
            </a:r>
          </a:p>
        </p:txBody>
      </p:sp>
      <p:sp>
        <p:nvSpPr>
          <p:cNvPr id="7" name="CuadroTexto 6"/>
          <p:cNvSpPr txBox="1"/>
          <p:nvPr/>
        </p:nvSpPr>
        <p:spPr>
          <a:xfrm>
            <a:off x="1097305" y="1568802"/>
            <a:ext cx="10526284" cy="1200329"/>
          </a:xfrm>
          <a:prstGeom prst="rect">
            <a:avLst/>
          </a:prstGeom>
          <a:noFill/>
        </p:spPr>
        <p:txBody>
          <a:bodyPr wrap="square" rtlCol="0">
            <a:spAutoFit/>
          </a:bodyPr>
          <a:lstStyle/>
          <a:p>
            <a:pPr algn="just"/>
            <a:r>
              <a:rPr lang="es-CO" sz="2400" dirty="0">
                <a:latin typeface="Humanst521 BT" panose="020B0602020204020204" pitchFamily="34" charset="0"/>
              </a:rPr>
              <a:t>Finalmente, al terminar la práctica, el estudiante en las fechas establecidas entregará el informe final para la revisión del Director y Tutor de la Empresa y programación de sustentación de acuerdo a los lineamientos establecidos por el Comité.</a:t>
            </a:r>
          </a:p>
        </p:txBody>
      </p:sp>
      <p:sp>
        <p:nvSpPr>
          <p:cNvPr id="10" name="Título 6"/>
          <p:cNvSpPr txBox="1">
            <a:spLocks/>
          </p:cNvSpPr>
          <p:nvPr/>
        </p:nvSpPr>
        <p:spPr>
          <a:xfrm>
            <a:off x="-31949" y="5299290"/>
            <a:ext cx="12599988" cy="964041"/>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2200">
                <a:latin typeface="Humanist 521 Bold BT"/>
                <a:cs typeface="Humanist 521 Bold BT"/>
              </a:rPr>
              <a:t>Comité Proyectos de Grado</a:t>
            </a:r>
            <a:br>
              <a:rPr lang="es-ES" sz="1600">
                <a:latin typeface="Humanist 521 Bold BT"/>
                <a:cs typeface="Humanist 521 Bold BT"/>
              </a:rPr>
            </a:br>
            <a:r>
              <a:rPr lang="es-ES" sz="1600">
                <a:latin typeface="Humanist 521 Bold BT"/>
                <a:cs typeface="Humanist 521 Bold BT"/>
                <a:hlinkClick r:id="rId3"/>
              </a:rPr>
              <a:t>comiteproyectoseip@gmail.com</a:t>
            </a:r>
            <a:br>
              <a:rPr lang="es-ES" sz="1600">
                <a:latin typeface="Humanist 521 Bold BT"/>
                <a:cs typeface="Humanist 521 Bold BT"/>
              </a:rPr>
            </a:br>
            <a:r>
              <a:rPr lang="es-ES" sz="1600">
                <a:latin typeface="Humanist 521 Bold BT"/>
                <a:cs typeface="Humanist 521 Bold BT"/>
              </a:rPr>
              <a:t>Horarios de atención: lunes a viernes 11:00 am a 12:00 m y 3:00 pm a 4:00 pm</a:t>
            </a:r>
            <a:br>
              <a:rPr lang="es-ES" sz="3600">
                <a:latin typeface="Humanist 521 Bold BT"/>
                <a:cs typeface="Humanist 521 Bold BT"/>
              </a:rPr>
            </a:br>
            <a:endParaRPr lang="es-ES_tradnl" sz="1000" dirty="0"/>
          </a:p>
        </p:txBody>
      </p:sp>
    </p:spTree>
    <p:extLst>
      <p:ext uri="{BB962C8B-B14F-4D97-AF65-F5344CB8AC3E}">
        <p14:creationId xmlns:p14="http://schemas.microsoft.com/office/powerpoint/2010/main" val="1447666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000" b="-4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6256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6" name="5 Subtítulo"/>
          <p:cNvSpPr>
            <a:spLocks noGrp="1"/>
          </p:cNvSpPr>
          <p:nvPr>
            <p:ph type="subTitle" idx="1"/>
          </p:nvPr>
        </p:nvSpPr>
        <p:spPr>
          <a:xfrm>
            <a:off x="897925" y="2334441"/>
            <a:ext cx="10964562" cy="4410075"/>
          </a:xfrm>
        </p:spPr>
        <p:txBody>
          <a:bodyPr>
            <a:noAutofit/>
          </a:bodyPr>
          <a:lstStyle/>
          <a:p>
            <a:r>
              <a:rPr lang="es-ES" sz="3600" b="1" dirty="0"/>
              <a:t>¿Que es?</a:t>
            </a:r>
          </a:p>
          <a:p>
            <a:pPr algn="just"/>
            <a:endParaRPr lang="es-ES" dirty="0"/>
          </a:p>
          <a:p>
            <a:pPr algn="just"/>
            <a:r>
              <a:rPr lang="es-ES" sz="3200" dirty="0"/>
              <a:t>Es una experiencia en la cual el estudiante entra en contacto e interactúa a través de proyectos específicos, con la realidad de contextos empresariales a nivel local, nacional o internacional en el área de su profesión, en la cual aplica y fortalece competencias personales y profesionales. </a:t>
            </a:r>
            <a:endParaRPr lang="es-CO" sz="3200" dirty="0"/>
          </a:p>
          <a:p>
            <a:pPr algn="just"/>
            <a:endParaRPr lang="es-CO" dirty="0">
              <a:latin typeface="Humanst521 BT" panose="020B0602020204020204" pitchFamily="34" charset="0"/>
            </a:endParaRPr>
          </a:p>
        </p:txBody>
      </p:sp>
      <p:sp>
        <p:nvSpPr>
          <p:cNvPr id="3" name="Título 3"/>
          <p:cNvSpPr txBox="1">
            <a:spLocks/>
          </p:cNvSpPr>
          <p:nvPr/>
        </p:nvSpPr>
        <p:spPr>
          <a:xfrm>
            <a:off x="1528565" y="1495425"/>
            <a:ext cx="9496425" cy="4648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s-ES" sz="1800" dirty="0">
              <a:latin typeface="Humanist 521 BT"/>
              <a:cs typeface="Humanist 521 BT"/>
            </a:endParaRPr>
          </a:p>
        </p:txBody>
      </p:sp>
      <p:sp>
        <p:nvSpPr>
          <p:cNvPr id="8" name="Título 3"/>
          <p:cNvSpPr txBox="1">
            <a:spLocks/>
          </p:cNvSpPr>
          <p:nvPr/>
        </p:nvSpPr>
        <p:spPr>
          <a:xfrm>
            <a:off x="1122180" y="709839"/>
            <a:ext cx="10659291" cy="10033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s-ES" sz="3600" b="1" dirty="0">
                <a:latin typeface="Humanst521 BT" panose="020B0602020204020204" pitchFamily="34" charset="0"/>
              </a:rPr>
              <a:t>PROTOCOLO DE PRÁCTICA EN LA MODALIDAD DE TRABAJO DE GRADO</a:t>
            </a:r>
          </a:p>
        </p:txBody>
      </p:sp>
      <p:sp>
        <p:nvSpPr>
          <p:cNvPr id="10" name="6 Flecha derecha"/>
          <p:cNvSpPr/>
          <p:nvPr/>
        </p:nvSpPr>
        <p:spPr>
          <a:xfrm>
            <a:off x="6128657" y="6164036"/>
            <a:ext cx="646339" cy="476250"/>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726440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6" name="5 Subtítulo"/>
          <p:cNvSpPr>
            <a:spLocks noGrp="1"/>
          </p:cNvSpPr>
          <p:nvPr>
            <p:ph type="subTitle" idx="1"/>
          </p:nvPr>
        </p:nvSpPr>
        <p:spPr>
          <a:xfrm>
            <a:off x="897925" y="2098766"/>
            <a:ext cx="10964562" cy="3815987"/>
          </a:xfrm>
        </p:spPr>
        <p:txBody>
          <a:bodyPr>
            <a:noAutofit/>
          </a:bodyPr>
          <a:lstStyle/>
          <a:p>
            <a:pPr algn="just"/>
            <a:r>
              <a:rPr lang="es-CO" dirty="0">
                <a:latin typeface="Humanst521 BT" panose="020B0602020204020204" pitchFamily="34" charset="0"/>
              </a:rPr>
              <a:t>1. El estudiante debe tener matriculado obligatoriamente la asignatura Trabajo de Grado I ó II según corresponda y haber asistido a la Conferencia “Guía para la elaboración de trabajos de grado” que al inicio del semestre el Comité de Proyectos de Grado programa.</a:t>
            </a:r>
          </a:p>
          <a:p>
            <a:pPr algn="just"/>
            <a:endParaRPr lang="es-CO" dirty="0">
              <a:latin typeface="Humanst521 BT" panose="020B0602020204020204" pitchFamily="34" charset="0"/>
            </a:endParaRPr>
          </a:p>
          <a:p>
            <a:pPr algn="just"/>
            <a:r>
              <a:rPr lang="es-CO" dirty="0">
                <a:latin typeface="Humanst521 BT" panose="020B0602020204020204" pitchFamily="34" charset="0"/>
              </a:rPr>
              <a:t>2. Las prácticas solo pueden ser realizadas con empresa que tengan convenio de apoyo interinstitucional </a:t>
            </a:r>
            <a:r>
              <a:rPr lang="es-ES" dirty="0">
                <a:latin typeface="Humanst521 BT" panose="020B0602020204020204" pitchFamily="34" charset="0"/>
              </a:rPr>
              <a:t>para la realización de prácticas empresariales como modalidad de trabajo de grado celebrado entre la universidad industrial de Santander y XXXX (empresa).</a:t>
            </a:r>
            <a:endParaRPr lang="es-CO" dirty="0">
              <a:latin typeface="Humanst521 BT" panose="020B0602020204020204" pitchFamily="34" charset="0"/>
            </a:endParaRPr>
          </a:p>
          <a:p>
            <a:pPr algn="just"/>
            <a:endParaRPr lang="es-CO" dirty="0">
              <a:latin typeface="Humanst521 BT" panose="020B0602020204020204" pitchFamily="34" charset="0"/>
            </a:endParaRPr>
          </a:p>
        </p:txBody>
      </p:sp>
      <p:sp>
        <p:nvSpPr>
          <p:cNvPr id="3" name="Título 3"/>
          <p:cNvSpPr txBox="1">
            <a:spLocks/>
          </p:cNvSpPr>
          <p:nvPr/>
        </p:nvSpPr>
        <p:spPr>
          <a:xfrm>
            <a:off x="1528565" y="1495425"/>
            <a:ext cx="9496425" cy="4648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s-ES" sz="1800" dirty="0">
              <a:latin typeface="Humanist 521 BT"/>
              <a:cs typeface="Humanist 521 BT"/>
            </a:endParaRPr>
          </a:p>
        </p:txBody>
      </p:sp>
      <p:sp>
        <p:nvSpPr>
          <p:cNvPr id="8" name="Título 3"/>
          <p:cNvSpPr txBox="1">
            <a:spLocks/>
          </p:cNvSpPr>
          <p:nvPr/>
        </p:nvSpPr>
        <p:spPr>
          <a:xfrm>
            <a:off x="1978769" y="261894"/>
            <a:ext cx="8642449" cy="10033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s-ES" sz="3600" b="1" dirty="0">
                <a:latin typeface="Humanst521 BT" panose="020B0602020204020204" pitchFamily="34" charset="0"/>
              </a:rPr>
              <a:t>PROTOCOLO DE PRÁCTICA EN LA MODALIDAD DE TRABAJO DE GRADO</a:t>
            </a:r>
          </a:p>
        </p:txBody>
      </p:sp>
      <p:sp>
        <p:nvSpPr>
          <p:cNvPr id="10" name="6 Flecha derecha"/>
          <p:cNvSpPr/>
          <p:nvPr/>
        </p:nvSpPr>
        <p:spPr>
          <a:xfrm>
            <a:off x="5976823" y="5905500"/>
            <a:ext cx="646339" cy="476250"/>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447666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6" name="5 Subtítulo"/>
          <p:cNvSpPr>
            <a:spLocks noGrp="1"/>
          </p:cNvSpPr>
          <p:nvPr>
            <p:ph type="subTitle" idx="1"/>
          </p:nvPr>
        </p:nvSpPr>
        <p:spPr>
          <a:xfrm>
            <a:off x="897925" y="1475014"/>
            <a:ext cx="10964562" cy="4410075"/>
          </a:xfrm>
        </p:spPr>
        <p:txBody>
          <a:bodyPr>
            <a:noAutofit/>
          </a:bodyPr>
          <a:lstStyle/>
          <a:p>
            <a:pPr algn="just"/>
            <a:r>
              <a:rPr lang="es-CO" dirty="0">
                <a:latin typeface="Humanst521 BT" panose="020B0602020204020204" pitchFamily="34" charset="0"/>
              </a:rPr>
              <a:t>3. Si la empresa tiene convenio activo de apoyo interinstitucional para el desarrollo de prácticas en la modalidad de trabajo de grado, debe solicitar convocatoria para practicantes en la modalidad de Trabajo de Grado al de correo electrónico  </a:t>
            </a:r>
            <a:r>
              <a:rPr lang="es-CO" dirty="0">
                <a:latin typeface="Humanst521 BT" panose="020B0602020204020204" pitchFamily="34" charset="0"/>
                <a:hlinkClick r:id="rId3"/>
              </a:rPr>
              <a:t>fcalvete@uis.edu.co</a:t>
            </a:r>
            <a:r>
              <a:rPr lang="es-CO" dirty="0">
                <a:latin typeface="Humanst521 BT" panose="020B0602020204020204" pitchFamily="34" charset="0"/>
              </a:rPr>
              <a:t> con copia a </a:t>
            </a:r>
            <a:r>
              <a:rPr lang="es-CO" dirty="0">
                <a:latin typeface="Humanst521 BT" panose="020B0602020204020204" pitchFamily="34" charset="0"/>
                <a:hlinkClick r:id="rId4"/>
              </a:rPr>
              <a:t>escpet@uis.edu.co</a:t>
            </a:r>
            <a:r>
              <a:rPr lang="es-CO" dirty="0">
                <a:latin typeface="Humanst521 BT" panose="020B0602020204020204" pitchFamily="34" charset="0"/>
              </a:rPr>
              <a:t> y </a:t>
            </a:r>
            <a:r>
              <a:rPr lang="es-CO" dirty="0">
                <a:latin typeface="Humanst521 BT" panose="020B0602020204020204" pitchFamily="34" charset="0"/>
                <a:hlinkClick r:id="rId5"/>
              </a:rPr>
              <a:t>academicopetroleos@uis.edu.co</a:t>
            </a:r>
            <a:r>
              <a:rPr lang="es-CO" dirty="0">
                <a:latin typeface="Humanst521 BT" panose="020B0602020204020204" pitchFamily="34" charset="0"/>
              </a:rPr>
              <a:t> especificando nivel del estudiante, promedio, actividades que desarrollará el practicante, correo electrónico de la empresa al cual se enviaran las hojas de vida y demás especificaciones que la empresa considere pertinentes.</a:t>
            </a:r>
          </a:p>
          <a:p>
            <a:pPr algn="just"/>
            <a:r>
              <a:rPr lang="es-CO" dirty="0">
                <a:latin typeface="Humanst521 BT" panose="020B0602020204020204" pitchFamily="34" charset="0"/>
              </a:rPr>
              <a:t>4. En caso de que la empresa no cuente con el convenio de apoyo interinstitucional,   debe enviar correo electrónico a </a:t>
            </a:r>
            <a:r>
              <a:rPr lang="es-CO" dirty="0">
                <a:latin typeface="Humanst521 BT" panose="020B0602020204020204" pitchFamily="34" charset="0"/>
                <a:hlinkClick r:id="rId3"/>
              </a:rPr>
              <a:t>fcalvete@uis.edu.co</a:t>
            </a:r>
            <a:r>
              <a:rPr lang="es-CO" dirty="0">
                <a:latin typeface="Humanst521 BT" panose="020B0602020204020204" pitchFamily="34" charset="0"/>
              </a:rPr>
              <a:t> con copia a </a:t>
            </a:r>
            <a:r>
              <a:rPr lang="es-CO" dirty="0">
                <a:latin typeface="Humanst521 BT" panose="020B0602020204020204" pitchFamily="34" charset="0"/>
                <a:hlinkClick r:id="rId5"/>
              </a:rPr>
              <a:t>academicopetroleos@uis.edu.co</a:t>
            </a:r>
            <a:r>
              <a:rPr lang="es-CO" dirty="0">
                <a:latin typeface="Humanst521 BT" panose="020B0602020204020204" pitchFamily="34" charset="0"/>
              </a:rPr>
              <a:t>; manifestando su interés de dar inicio al proceso de consecución del convenios de apoyo interinstitucional para practicas en la modalidad de trabajo de grado, especificando los datos de contacto de la persona responsable de la empresa para la consecución del convenio, con el fin de que el personal de la Universidad se ponga en contacto y se de inicio al trámite respectivo.</a:t>
            </a:r>
          </a:p>
          <a:p>
            <a:pPr marL="457200" indent="-457200" algn="just">
              <a:buFont typeface="Arial" panose="020B0604020202020204" pitchFamily="34" charset="0"/>
              <a:buAutoNum type="arabicPeriod"/>
            </a:pPr>
            <a:endParaRPr lang="es-CO" dirty="0">
              <a:latin typeface="Humanst521 BT" panose="020B0602020204020204" pitchFamily="34" charset="0"/>
            </a:endParaRPr>
          </a:p>
        </p:txBody>
      </p:sp>
      <p:sp>
        <p:nvSpPr>
          <p:cNvPr id="3" name="Título 3"/>
          <p:cNvSpPr txBox="1">
            <a:spLocks/>
          </p:cNvSpPr>
          <p:nvPr/>
        </p:nvSpPr>
        <p:spPr>
          <a:xfrm>
            <a:off x="1528565" y="1495425"/>
            <a:ext cx="9496425" cy="4648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s-ES" sz="1800" dirty="0">
              <a:latin typeface="Humanist 521 BT"/>
              <a:cs typeface="Humanist 521 BT"/>
            </a:endParaRPr>
          </a:p>
        </p:txBody>
      </p:sp>
      <p:sp>
        <p:nvSpPr>
          <p:cNvPr id="8" name="Título 3"/>
          <p:cNvSpPr txBox="1">
            <a:spLocks/>
          </p:cNvSpPr>
          <p:nvPr/>
        </p:nvSpPr>
        <p:spPr>
          <a:xfrm>
            <a:off x="1978769" y="261894"/>
            <a:ext cx="8642449" cy="10033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s-ES" sz="3600" b="1" dirty="0">
                <a:latin typeface="Humanst521 BT" panose="020B0602020204020204" pitchFamily="34" charset="0"/>
              </a:rPr>
              <a:t>PROTOCOLO DE PRÁCTICA EN LA MODALIDAD DE TRABAJO DE GRADO</a:t>
            </a:r>
          </a:p>
        </p:txBody>
      </p:sp>
      <p:sp>
        <p:nvSpPr>
          <p:cNvPr id="10" name="6 Flecha derecha"/>
          <p:cNvSpPr/>
          <p:nvPr/>
        </p:nvSpPr>
        <p:spPr>
          <a:xfrm>
            <a:off x="6123644" y="6303373"/>
            <a:ext cx="646339" cy="476250"/>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105454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6" name="5 Subtítulo"/>
          <p:cNvSpPr>
            <a:spLocks noGrp="1"/>
          </p:cNvSpPr>
          <p:nvPr>
            <p:ph type="subTitle" idx="1"/>
          </p:nvPr>
        </p:nvSpPr>
        <p:spPr>
          <a:xfrm>
            <a:off x="827447" y="2047875"/>
            <a:ext cx="10898660" cy="4000500"/>
          </a:xfrm>
        </p:spPr>
        <p:txBody>
          <a:bodyPr>
            <a:noAutofit/>
          </a:bodyPr>
          <a:lstStyle/>
          <a:p>
            <a:pPr algn="just"/>
            <a:r>
              <a:rPr lang="es-CO" dirty="0">
                <a:latin typeface="Humanst521 BT" panose="020B0602020204020204" pitchFamily="34" charset="0"/>
              </a:rPr>
              <a:t>5. Una vez firmado el convenio entre las dos partes, la empresa debe realizar el proceso indicado en el numeral 3.</a:t>
            </a:r>
          </a:p>
          <a:p>
            <a:pPr algn="just"/>
            <a:r>
              <a:rPr lang="es-CO" dirty="0">
                <a:latin typeface="Humanst521 BT" panose="020B0602020204020204" pitchFamily="34" charset="0"/>
              </a:rPr>
              <a:t>6. Una vez la empresa haya realizado el proceso de selección, deberá informar a la Universidad mediante correo electrónico a </a:t>
            </a:r>
            <a:r>
              <a:rPr lang="es-CO" dirty="0">
                <a:latin typeface="Humanst521 BT" panose="020B0602020204020204" pitchFamily="34" charset="0"/>
                <a:hlinkClick r:id="rId3"/>
              </a:rPr>
              <a:t>escpet@uis.edu.co</a:t>
            </a:r>
            <a:r>
              <a:rPr lang="es-CO" dirty="0">
                <a:latin typeface="Humanst521 BT" panose="020B0602020204020204" pitchFamily="34" charset="0"/>
              </a:rPr>
              <a:t> con copia a </a:t>
            </a:r>
            <a:r>
              <a:rPr lang="es-CO" dirty="0">
                <a:latin typeface="Humanst521 BT" panose="020B0602020204020204" pitchFamily="34" charset="0"/>
                <a:hlinkClick r:id="rId4"/>
              </a:rPr>
              <a:t>academicopetroleos@uis.edu.co</a:t>
            </a:r>
            <a:r>
              <a:rPr lang="es-CO" dirty="0">
                <a:latin typeface="Humanst521 BT" panose="020B0602020204020204" pitchFamily="34" charset="0"/>
              </a:rPr>
              <a:t> o comunicación en físico, el listado de los estudiantes que fueron seleccionados para la realización de la práctica empresarial en la modalidad de trabajo de grado junto con la hoja de vida del tutor asignado, el contrato firmado por el estudiante, los certificados de seguridad social y ARL.</a:t>
            </a:r>
          </a:p>
          <a:p>
            <a:pPr algn="just"/>
            <a:r>
              <a:rPr lang="es-CO" dirty="0">
                <a:latin typeface="Humanst521 BT" panose="020B0602020204020204" pitchFamily="34" charset="0"/>
              </a:rPr>
              <a:t>8.Una vez asignado el tutor por parte de la empresa se procede a enviar la hoja de vida del tutor para la aceptación por parte del Comité de Proyectos de Grado y consecución el acta de compromiso, la cual se realiza para cada estudiante, posterior al cumplimiento del proceso del numeral 6.</a:t>
            </a:r>
          </a:p>
        </p:txBody>
      </p:sp>
      <p:sp>
        <p:nvSpPr>
          <p:cNvPr id="3" name="Título 3"/>
          <p:cNvSpPr txBox="1">
            <a:spLocks/>
          </p:cNvSpPr>
          <p:nvPr/>
        </p:nvSpPr>
        <p:spPr>
          <a:xfrm>
            <a:off x="1528565" y="1495425"/>
            <a:ext cx="9496425" cy="4648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s-ES" sz="1800" dirty="0">
              <a:latin typeface="Humanist 521 BT"/>
              <a:cs typeface="Humanist 521 BT"/>
            </a:endParaRPr>
          </a:p>
        </p:txBody>
      </p:sp>
      <p:sp>
        <p:nvSpPr>
          <p:cNvPr id="8" name="Título 3"/>
          <p:cNvSpPr txBox="1">
            <a:spLocks/>
          </p:cNvSpPr>
          <p:nvPr/>
        </p:nvSpPr>
        <p:spPr>
          <a:xfrm>
            <a:off x="1978769" y="261894"/>
            <a:ext cx="8642449" cy="10033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s-ES" sz="3600" b="1" dirty="0">
                <a:latin typeface="Humanst521 BT" panose="020B0602020204020204" pitchFamily="34" charset="0"/>
              </a:rPr>
              <a:t>LEGALIZACIÓN DE PRÁCTICA EN LA MODALIDAD DE TRABAJO DE GRADO</a:t>
            </a:r>
          </a:p>
        </p:txBody>
      </p:sp>
      <p:sp>
        <p:nvSpPr>
          <p:cNvPr id="9" name="6 Flecha derecha"/>
          <p:cNvSpPr/>
          <p:nvPr/>
        </p:nvSpPr>
        <p:spPr>
          <a:xfrm>
            <a:off x="6128657" y="6164036"/>
            <a:ext cx="646339" cy="476250"/>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527873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ítulo 3"/>
          <p:cNvSpPr>
            <a:spLocks noGrp="1"/>
          </p:cNvSpPr>
          <p:nvPr>
            <p:ph type="ctrTitle"/>
          </p:nvPr>
        </p:nvSpPr>
        <p:spPr>
          <a:xfrm>
            <a:off x="1965525" y="219075"/>
            <a:ext cx="7759500" cy="738188"/>
          </a:xfrm>
        </p:spPr>
        <p:txBody>
          <a:bodyPr>
            <a:noAutofit/>
          </a:bodyPr>
          <a:lstStyle/>
          <a:p>
            <a:pPr algn="l">
              <a:lnSpc>
                <a:spcPct val="50000"/>
              </a:lnSpc>
            </a:pPr>
            <a:r>
              <a:rPr lang="es-ES" sz="1600" b="1" dirty="0">
                <a:solidFill>
                  <a:schemeClr val="bg1"/>
                </a:solidFill>
              </a:rPr>
              <a:t>LEGALIZACION DE PRACTICA EN LA  MODALIDAD DE</a:t>
            </a:r>
            <a:br>
              <a:rPr lang="es-ES" sz="1600" b="1" dirty="0">
                <a:solidFill>
                  <a:schemeClr val="bg1"/>
                </a:solidFill>
              </a:rPr>
            </a:br>
            <a:br>
              <a:rPr lang="es-ES" sz="1600" b="1" dirty="0">
                <a:solidFill>
                  <a:schemeClr val="bg1"/>
                </a:solidFill>
              </a:rPr>
            </a:br>
            <a:r>
              <a:rPr lang="es-ES" sz="1600" b="1" dirty="0">
                <a:solidFill>
                  <a:schemeClr val="bg1"/>
                </a:solidFill>
              </a:rPr>
              <a:t> TRABAJO DE GRADO</a:t>
            </a:r>
          </a:p>
        </p:txBody>
      </p:sp>
      <p:sp>
        <p:nvSpPr>
          <p:cNvPr id="6" name="5 Subtítulo"/>
          <p:cNvSpPr>
            <a:spLocks noGrp="1"/>
          </p:cNvSpPr>
          <p:nvPr>
            <p:ph type="subTitle" idx="1"/>
          </p:nvPr>
        </p:nvSpPr>
        <p:spPr>
          <a:xfrm>
            <a:off x="906465" y="1593613"/>
            <a:ext cx="10956022" cy="4226140"/>
          </a:xfrm>
        </p:spPr>
        <p:txBody>
          <a:bodyPr>
            <a:noAutofit/>
          </a:bodyPr>
          <a:lstStyle/>
          <a:p>
            <a:pPr algn="just"/>
            <a:r>
              <a:rPr lang="es-CO" dirty="0">
                <a:latin typeface="Humanst521 BT" panose="020B0602020204020204" pitchFamily="34" charset="0"/>
              </a:rPr>
              <a:t>9. Una vez firmada el acta de compromiso el estudiante en práctica deberá buscar un profesor del programa académico quien actuara como director de su proyecto en la modalidad de práctica empresarial.</a:t>
            </a:r>
          </a:p>
          <a:p>
            <a:pPr algn="just"/>
            <a:r>
              <a:rPr lang="es-CO" dirty="0">
                <a:latin typeface="Humanst521 BT" panose="020B0602020204020204" pitchFamily="34" charset="0"/>
              </a:rPr>
              <a:t>10. Posteriormente, durante el desarrollo de Trabajo de Grado I el estudiante deberá iniciar el proceso de conocimiento de la empresa de manera que se le permita identificar las necesidades o problemas a intervenir en el tiempo destinado para la práctica, para lo cual el estudiante deberá presentar el tema de su trabajo de grado  ante la plataforma del Comité de Proyectos de Grado para su respectiva aprobación ingresando con login y contraseña a la plataforma del Comité de Proyectos de Grado: </a:t>
            </a:r>
            <a:r>
              <a:rPr lang="es-CO" i="1" u="sng" dirty="0">
                <a:latin typeface="Humanst521 BT" panose="020B0602020204020204" pitchFamily="34" charset="0"/>
              </a:rPr>
              <a:t>petroleos.uis.edu.co, d</a:t>
            </a:r>
            <a:r>
              <a:rPr lang="es-CO" dirty="0">
                <a:latin typeface="Humanst521 BT" panose="020B0602020204020204" pitchFamily="34" charset="0"/>
              </a:rPr>
              <a:t>ar clic en la opción “Trabajos y Monografías”, Opción “Gestionar Mis Proyectos”, en el menú escoger la opción “Gestionar Tema” y diligenciar el formato que allí aparece.</a:t>
            </a:r>
          </a:p>
          <a:p>
            <a:pPr marL="457200" indent="-457200" algn="just">
              <a:buFont typeface="+mj-lt"/>
              <a:buAutoNum type="arabicPeriod" startAt="7"/>
            </a:pPr>
            <a:endParaRPr lang="es-CO" dirty="0">
              <a:latin typeface="Humanst521 BT" panose="020B0602020204020204" pitchFamily="34" charset="0"/>
            </a:endParaRPr>
          </a:p>
        </p:txBody>
      </p:sp>
      <p:sp>
        <p:nvSpPr>
          <p:cNvPr id="3" name="Título 3"/>
          <p:cNvSpPr txBox="1">
            <a:spLocks/>
          </p:cNvSpPr>
          <p:nvPr/>
        </p:nvSpPr>
        <p:spPr>
          <a:xfrm>
            <a:off x="1543050" y="1495425"/>
            <a:ext cx="9496425" cy="4648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s-ES" sz="1800" dirty="0">
              <a:latin typeface="Humanist 521 BT"/>
              <a:cs typeface="Humanist 521 BT"/>
            </a:endParaRPr>
          </a:p>
        </p:txBody>
      </p:sp>
      <p:sp>
        <p:nvSpPr>
          <p:cNvPr id="5" name="Título 3"/>
          <p:cNvSpPr txBox="1">
            <a:spLocks/>
          </p:cNvSpPr>
          <p:nvPr/>
        </p:nvSpPr>
        <p:spPr>
          <a:xfrm>
            <a:off x="1978769" y="261894"/>
            <a:ext cx="8642449" cy="10033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s-ES" sz="3600" b="1" dirty="0">
                <a:latin typeface="Humanst521 BT" panose="020B0602020204020204" pitchFamily="34" charset="0"/>
              </a:rPr>
              <a:t>LEGALIZACIÓN DE PRÁCTICA EN LA MODALIDAD DE TRABAJO DE GRADO</a:t>
            </a:r>
          </a:p>
        </p:txBody>
      </p:sp>
      <p:sp>
        <p:nvSpPr>
          <p:cNvPr id="7" name="6 Flecha derecha"/>
          <p:cNvSpPr/>
          <p:nvPr/>
        </p:nvSpPr>
        <p:spPr>
          <a:xfrm>
            <a:off x="6128657" y="6164036"/>
            <a:ext cx="646339" cy="476250"/>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447666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ítulo 3"/>
          <p:cNvSpPr>
            <a:spLocks noGrp="1"/>
          </p:cNvSpPr>
          <p:nvPr>
            <p:ph type="ctrTitle"/>
          </p:nvPr>
        </p:nvSpPr>
        <p:spPr>
          <a:xfrm>
            <a:off x="1965525" y="219075"/>
            <a:ext cx="7759500" cy="738188"/>
          </a:xfrm>
        </p:spPr>
        <p:txBody>
          <a:bodyPr>
            <a:noAutofit/>
          </a:bodyPr>
          <a:lstStyle/>
          <a:p>
            <a:pPr algn="l">
              <a:lnSpc>
                <a:spcPct val="50000"/>
              </a:lnSpc>
            </a:pPr>
            <a:r>
              <a:rPr lang="es-ES" sz="1600" b="1" dirty="0">
                <a:solidFill>
                  <a:schemeClr val="bg1"/>
                </a:solidFill>
              </a:rPr>
              <a:t>LEGALIZACION DE PRACTICA EN LA  MODALIDAD DE</a:t>
            </a:r>
            <a:br>
              <a:rPr lang="es-ES" sz="1600" b="1" dirty="0">
                <a:solidFill>
                  <a:schemeClr val="bg1"/>
                </a:solidFill>
              </a:rPr>
            </a:br>
            <a:br>
              <a:rPr lang="es-ES" sz="1600" b="1" dirty="0">
                <a:solidFill>
                  <a:schemeClr val="bg1"/>
                </a:solidFill>
              </a:rPr>
            </a:br>
            <a:r>
              <a:rPr lang="es-ES" sz="1600" b="1" dirty="0">
                <a:solidFill>
                  <a:schemeClr val="bg1"/>
                </a:solidFill>
              </a:rPr>
              <a:t> TRABAJO DE GRADO</a:t>
            </a:r>
          </a:p>
        </p:txBody>
      </p:sp>
      <p:sp>
        <p:nvSpPr>
          <p:cNvPr id="6" name="5 Subtítulo"/>
          <p:cNvSpPr>
            <a:spLocks noGrp="1"/>
          </p:cNvSpPr>
          <p:nvPr>
            <p:ph type="subTitle" idx="1"/>
          </p:nvPr>
        </p:nvSpPr>
        <p:spPr>
          <a:xfrm>
            <a:off x="906465" y="1593613"/>
            <a:ext cx="10956022" cy="4226140"/>
          </a:xfrm>
        </p:spPr>
        <p:txBody>
          <a:bodyPr>
            <a:noAutofit/>
          </a:bodyPr>
          <a:lstStyle/>
          <a:p>
            <a:pPr algn="just"/>
            <a:r>
              <a:rPr lang="es-CO" dirty="0">
                <a:latin typeface="Humanst521 BT" panose="020B0602020204020204" pitchFamily="34" charset="0"/>
              </a:rPr>
              <a:t>11. Una vez diligenciado el formato con la información del proyecto, dar clic en “guardar”.</a:t>
            </a:r>
          </a:p>
          <a:p>
            <a:pPr algn="just"/>
            <a:r>
              <a:rPr lang="es-CO" dirty="0">
                <a:latin typeface="Humanst521 BT" panose="020B0602020204020204" pitchFamily="34" charset="0"/>
              </a:rPr>
              <a:t>12.Una vez guardada la información aparecerá un mensaje que confirma que se guardó la información y se habilita el link “Ver proyecto”. Dar clic aquí.</a:t>
            </a:r>
          </a:p>
          <a:p>
            <a:pPr marL="457200" indent="-457200" algn="just">
              <a:buFont typeface="+mj-lt"/>
              <a:buAutoNum type="arabicPeriod" startAt="13"/>
            </a:pPr>
            <a:r>
              <a:rPr lang="es-CO" dirty="0">
                <a:latin typeface="Humanst521 BT" panose="020B0602020204020204" pitchFamily="34" charset="0"/>
              </a:rPr>
              <a:t>En la parte inferior aparecen tres opciones: Modificar Tema, Enviar al Director, Eliminar Propuesta. Si revisa la información y desea continuar con el proceso escoja la opción “Enviar al director”.</a:t>
            </a:r>
          </a:p>
          <a:p>
            <a:pPr marL="457200" indent="-457200" algn="just">
              <a:buFont typeface="+mj-lt"/>
              <a:buAutoNum type="arabicPeriod" startAt="13"/>
            </a:pPr>
            <a:r>
              <a:rPr lang="es-CO" dirty="0">
                <a:latin typeface="Humanst521 BT" panose="020B0602020204020204" pitchFamily="34" charset="0"/>
              </a:rPr>
              <a:t>Para que el Comité pueda analizar el tema, el director deberá ingresar a la plataforma </a:t>
            </a:r>
            <a:r>
              <a:rPr lang="es-CO" i="1" dirty="0">
                <a:latin typeface="Humanst521 BT" panose="020B0602020204020204" pitchFamily="34" charset="0"/>
              </a:rPr>
              <a:t>petroleos.uis.edu.co</a:t>
            </a:r>
            <a:r>
              <a:rPr lang="es-CO" dirty="0">
                <a:latin typeface="Humanst521 BT" panose="020B0602020204020204" pitchFamily="34" charset="0"/>
              </a:rPr>
              <a:t> en su sesión como profesor y enviar el tema para estudio por parte del Comité.</a:t>
            </a:r>
          </a:p>
          <a:p>
            <a:pPr marL="457200" indent="-457200" algn="just">
              <a:buFont typeface="+mj-lt"/>
              <a:buAutoNum type="arabicPeriod" startAt="7"/>
            </a:pPr>
            <a:endParaRPr lang="es-CO" dirty="0">
              <a:latin typeface="Humanst521 BT" panose="020B0602020204020204" pitchFamily="34" charset="0"/>
            </a:endParaRPr>
          </a:p>
        </p:txBody>
      </p:sp>
      <p:sp>
        <p:nvSpPr>
          <p:cNvPr id="3" name="Título 3"/>
          <p:cNvSpPr txBox="1">
            <a:spLocks/>
          </p:cNvSpPr>
          <p:nvPr/>
        </p:nvSpPr>
        <p:spPr>
          <a:xfrm>
            <a:off x="1543050" y="1495425"/>
            <a:ext cx="9496425" cy="4648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s-ES" sz="1800" dirty="0">
              <a:latin typeface="Humanist 521 BT"/>
              <a:cs typeface="Humanist 521 BT"/>
            </a:endParaRPr>
          </a:p>
        </p:txBody>
      </p:sp>
      <p:sp>
        <p:nvSpPr>
          <p:cNvPr id="5" name="Título 3"/>
          <p:cNvSpPr txBox="1">
            <a:spLocks/>
          </p:cNvSpPr>
          <p:nvPr/>
        </p:nvSpPr>
        <p:spPr>
          <a:xfrm>
            <a:off x="1978769" y="261894"/>
            <a:ext cx="8642449" cy="10033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s-ES" sz="3600" b="1" dirty="0">
                <a:latin typeface="Humanst521 BT" panose="020B0602020204020204" pitchFamily="34" charset="0"/>
              </a:rPr>
              <a:t>LEGALIZACIÓN DE PRÁCTICA EN LA MODALIDAD DE TRABAJO DE GRADO</a:t>
            </a:r>
          </a:p>
        </p:txBody>
      </p:sp>
      <p:sp>
        <p:nvSpPr>
          <p:cNvPr id="7" name="6 Flecha derecha"/>
          <p:cNvSpPr/>
          <p:nvPr/>
        </p:nvSpPr>
        <p:spPr>
          <a:xfrm>
            <a:off x="6128657" y="6164036"/>
            <a:ext cx="646339" cy="476250"/>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4057335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ítulo 3"/>
          <p:cNvSpPr>
            <a:spLocks noGrp="1"/>
          </p:cNvSpPr>
          <p:nvPr>
            <p:ph type="ctrTitle"/>
          </p:nvPr>
        </p:nvSpPr>
        <p:spPr>
          <a:xfrm>
            <a:off x="1965525" y="219075"/>
            <a:ext cx="7759500" cy="738188"/>
          </a:xfrm>
        </p:spPr>
        <p:txBody>
          <a:bodyPr>
            <a:noAutofit/>
          </a:bodyPr>
          <a:lstStyle/>
          <a:p>
            <a:pPr algn="l">
              <a:lnSpc>
                <a:spcPct val="50000"/>
              </a:lnSpc>
            </a:pPr>
            <a:r>
              <a:rPr lang="es-ES" sz="1600" b="1" dirty="0">
                <a:solidFill>
                  <a:schemeClr val="bg1"/>
                </a:solidFill>
              </a:rPr>
              <a:t>LEGALIZACION DE PRACTICA EN LA  MODALIDAD DE</a:t>
            </a:r>
            <a:br>
              <a:rPr lang="es-ES" sz="1600" b="1" dirty="0">
                <a:solidFill>
                  <a:schemeClr val="bg1"/>
                </a:solidFill>
              </a:rPr>
            </a:br>
            <a:br>
              <a:rPr lang="es-ES" sz="1600" b="1" dirty="0">
                <a:solidFill>
                  <a:schemeClr val="bg1"/>
                </a:solidFill>
              </a:rPr>
            </a:br>
            <a:r>
              <a:rPr lang="es-ES" sz="1600" b="1" dirty="0">
                <a:solidFill>
                  <a:schemeClr val="bg1"/>
                </a:solidFill>
              </a:rPr>
              <a:t> TRABAJO DE GRADO</a:t>
            </a:r>
          </a:p>
        </p:txBody>
      </p:sp>
      <p:sp>
        <p:nvSpPr>
          <p:cNvPr id="6" name="5 Subtítulo"/>
          <p:cNvSpPr>
            <a:spLocks noGrp="1"/>
          </p:cNvSpPr>
          <p:nvPr>
            <p:ph type="subTitle" idx="1"/>
          </p:nvPr>
        </p:nvSpPr>
        <p:spPr>
          <a:xfrm>
            <a:off x="897925" y="1733550"/>
            <a:ext cx="10956022" cy="5067300"/>
          </a:xfrm>
        </p:spPr>
        <p:txBody>
          <a:bodyPr>
            <a:noAutofit/>
          </a:bodyPr>
          <a:lstStyle/>
          <a:p>
            <a:pPr algn="just"/>
            <a:r>
              <a:rPr lang="es-CO" dirty="0">
                <a:latin typeface="Humanst521 BT" panose="020B0602020204020204" pitchFamily="34" charset="0"/>
              </a:rPr>
              <a:t>15. Una vez los autores registren el tema y el director lo envíe para estudio por parte del Comité de Proyectos de Grado, el estudiante podrá revisar si fue aprobado o rechazado ingresando en la plataforma, opción “Trabajos y Monografías” – “Mi Proyecto”.  </a:t>
            </a:r>
          </a:p>
          <a:p>
            <a:pPr algn="just"/>
            <a:endParaRPr lang="es-CO" dirty="0">
              <a:latin typeface="Humanst521 BT" panose="020B0602020204020204" pitchFamily="34" charset="0"/>
            </a:endParaRPr>
          </a:p>
          <a:p>
            <a:pPr algn="just"/>
            <a:r>
              <a:rPr lang="es-CO" dirty="0">
                <a:latin typeface="Humanst521 BT" panose="020B0602020204020204" pitchFamily="34" charset="0"/>
              </a:rPr>
              <a:t>16. Cuando el tema sea aprobado por el Comité, el estudiante procederá a la realización del plan de trabajo.</a:t>
            </a:r>
          </a:p>
          <a:p>
            <a:pPr algn="just"/>
            <a:endParaRPr lang="es-CO" dirty="0">
              <a:latin typeface="Humanst521 BT" panose="020B0602020204020204" pitchFamily="34" charset="0"/>
            </a:endParaRPr>
          </a:p>
          <a:p>
            <a:pPr algn="just"/>
            <a:r>
              <a:rPr lang="es-CO" dirty="0">
                <a:latin typeface="Humanst521 BT" panose="020B0602020204020204" pitchFamily="34" charset="0"/>
              </a:rPr>
              <a:t>17. Para registrar el plan de trabajo de grado por favor consultar las instrucciones publicadas en petroleos.uis.edu.co- pestaña trabajos y monografías – opción comité de proyectos de grado – opción guía para la entrega y legalización del plan de trabajo de grado.</a:t>
            </a:r>
          </a:p>
        </p:txBody>
      </p:sp>
      <p:sp>
        <p:nvSpPr>
          <p:cNvPr id="3" name="Título 3"/>
          <p:cNvSpPr txBox="1">
            <a:spLocks/>
          </p:cNvSpPr>
          <p:nvPr/>
        </p:nvSpPr>
        <p:spPr>
          <a:xfrm>
            <a:off x="1543050" y="1495425"/>
            <a:ext cx="9496425" cy="4648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s-ES" sz="1800" dirty="0">
              <a:latin typeface="Humanist 521 BT"/>
              <a:cs typeface="Humanist 521 BT"/>
            </a:endParaRPr>
          </a:p>
        </p:txBody>
      </p:sp>
      <p:sp>
        <p:nvSpPr>
          <p:cNvPr id="5" name="Título 3"/>
          <p:cNvSpPr txBox="1">
            <a:spLocks/>
          </p:cNvSpPr>
          <p:nvPr/>
        </p:nvSpPr>
        <p:spPr>
          <a:xfrm>
            <a:off x="1978769" y="261894"/>
            <a:ext cx="8642449" cy="10033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s-ES" sz="3600" b="1" dirty="0">
                <a:latin typeface="Humanst521 BT" panose="020B0602020204020204" pitchFamily="34" charset="0"/>
              </a:rPr>
              <a:t>LEGALIZACIÓN DE PRÁCTICA EN LA MODALIDAD DE TRABAJO DE GRADO</a:t>
            </a:r>
          </a:p>
        </p:txBody>
      </p:sp>
      <p:sp>
        <p:nvSpPr>
          <p:cNvPr id="7" name="6 Flecha derecha"/>
          <p:cNvSpPr/>
          <p:nvPr/>
        </p:nvSpPr>
        <p:spPr>
          <a:xfrm>
            <a:off x="6128657" y="6164036"/>
            <a:ext cx="646339" cy="476250"/>
          </a:xfrm>
          <a:prstGeom prst="right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4291578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ítulo 3"/>
          <p:cNvSpPr>
            <a:spLocks noGrp="1"/>
          </p:cNvSpPr>
          <p:nvPr>
            <p:ph type="ctrTitle"/>
          </p:nvPr>
        </p:nvSpPr>
        <p:spPr>
          <a:xfrm>
            <a:off x="1965525" y="219075"/>
            <a:ext cx="7759500" cy="738188"/>
          </a:xfrm>
        </p:spPr>
        <p:txBody>
          <a:bodyPr>
            <a:noAutofit/>
          </a:bodyPr>
          <a:lstStyle/>
          <a:p>
            <a:pPr algn="l">
              <a:lnSpc>
                <a:spcPct val="50000"/>
              </a:lnSpc>
            </a:pPr>
            <a:r>
              <a:rPr lang="es-ES" sz="2800" b="1" dirty="0">
                <a:solidFill>
                  <a:schemeClr val="bg1"/>
                </a:solidFill>
              </a:rPr>
              <a:t>OBSERVACIONES</a:t>
            </a:r>
          </a:p>
        </p:txBody>
      </p:sp>
      <p:sp>
        <p:nvSpPr>
          <p:cNvPr id="3" name="Título 3"/>
          <p:cNvSpPr txBox="1">
            <a:spLocks/>
          </p:cNvSpPr>
          <p:nvPr/>
        </p:nvSpPr>
        <p:spPr>
          <a:xfrm>
            <a:off x="1543050" y="1495425"/>
            <a:ext cx="9496425" cy="46482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s-ES" sz="1800" dirty="0">
              <a:latin typeface="Humanist 521 BT"/>
              <a:cs typeface="Humanist 521 BT"/>
            </a:endParaRPr>
          </a:p>
        </p:txBody>
      </p:sp>
      <p:sp>
        <p:nvSpPr>
          <p:cNvPr id="5" name="Título 3"/>
          <p:cNvSpPr txBox="1">
            <a:spLocks/>
          </p:cNvSpPr>
          <p:nvPr/>
        </p:nvSpPr>
        <p:spPr>
          <a:xfrm>
            <a:off x="1978769" y="261894"/>
            <a:ext cx="8642449" cy="10033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es-ES" sz="3600" b="1" dirty="0">
                <a:latin typeface="Humanst521 BT" panose="020B0602020204020204" pitchFamily="34" charset="0"/>
              </a:rPr>
              <a:t>OBSERVACIONES</a:t>
            </a:r>
          </a:p>
        </p:txBody>
      </p:sp>
      <p:sp>
        <p:nvSpPr>
          <p:cNvPr id="7" name="CuadroTexto 6"/>
          <p:cNvSpPr txBox="1"/>
          <p:nvPr/>
        </p:nvSpPr>
        <p:spPr>
          <a:xfrm>
            <a:off x="1097305" y="1475516"/>
            <a:ext cx="10717427" cy="4524315"/>
          </a:xfrm>
          <a:prstGeom prst="rect">
            <a:avLst/>
          </a:prstGeom>
          <a:noFill/>
        </p:spPr>
        <p:txBody>
          <a:bodyPr wrap="square" rtlCol="0">
            <a:spAutoFit/>
          </a:bodyPr>
          <a:lstStyle/>
          <a:p>
            <a:pPr algn="just"/>
            <a:r>
              <a:rPr lang="es-CO" sz="2400" dirty="0">
                <a:latin typeface="Humanst521 BT" panose="020B0602020204020204" pitchFamily="34" charset="0"/>
              </a:rPr>
              <a:t>Cuando el tema y el plan de trabajo de grado en la modalidad de Práctica seas aprobados, el estudiante a partir de la fecha de aprobación del plan, deberá enviar </a:t>
            </a:r>
            <a:r>
              <a:rPr lang="es-CO" sz="2400" u="sng" dirty="0">
                <a:latin typeface="Humanst521 BT" panose="020B0602020204020204" pitchFamily="34" charset="0"/>
              </a:rPr>
              <a:t>TRES</a:t>
            </a:r>
            <a:r>
              <a:rPr lang="es-CO" sz="2400" dirty="0">
                <a:latin typeface="Humanst521 BT" panose="020B0602020204020204" pitchFamily="34" charset="0"/>
              </a:rPr>
              <a:t> informes durante el tiempo de la práctica. Dichos informes serán entregados de la siguiente manera:</a:t>
            </a:r>
          </a:p>
          <a:p>
            <a:pPr algn="just"/>
            <a:endParaRPr lang="es-CO" sz="2400" dirty="0">
              <a:latin typeface="Humanst521 BT" panose="020B0602020204020204" pitchFamily="34" charset="0"/>
            </a:endParaRPr>
          </a:p>
          <a:p>
            <a:pPr marL="914400" lvl="1" indent="-457200" algn="just">
              <a:buFont typeface="Wingdings" pitchFamily="2" charset="2"/>
              <a:buChar char="ü"/>
            </a:pPr>
            <a:r>
              <a:rPr lang="es-CO" sz="2400" dirty="0">
                <a:latin typeface="Humanst521 BT" panose="020B0602020204020204" pitchFamily="34" charset="0"/>
              </a:rPr>
              <a:t>Enviar el archivo en formato PDF y Word al correo del Comité de Proyectos de Grado: </a:t>
            </a:r>
            <a:r>
              <a:rPr lang="es-CO" sz="2400" dirty="0">
                <a:latin typeface="Humanst521 BT" panose="020B0602020204020204" pitchFamily="34" charset="0"/>
                <a:hlinkClick r:id="rId3"/>
              </a:rPr>
              <a:t>comiteproyectoseip@gmail.com</a:t>
            </a:r>
            <a:r>
              <a:rPr lang="es-CO" sz="2400" dirty="0">
                <a:latin typeface="Humanst521 BT" panose="020B0602020204020204" pitchFamily="34" charset="0"/>
              </a:rPr>
              <a:t> con copia al director y tutor, con el asunto “Informe N° XXX - práctica estudiante XXXXX.</a:t>
            </a:r>
          </a:p>
          <a:p>
            <a:pPr marL="914400" lvl="1" indent="-457200" algn="just">
              <a:buFont typeface="Wingdings" pitchFamily="2" charset="2"/>
              <a:buChar char="ü"/>
            </a:pPr>
            <a:endParaRPr lang="es-CO" sz="2400" dirty="0">
              <a:latin typeface="Humanst521 BT" panose="020B0602020204020204" pitchFamily="34" charset="0"/>
            </a:endParaRPr>
          </a:p>
          <a:p>
            <a:pPr marL="914400" lvl="1" indent="-457200" algn="just">
              <a:buFont typeface="Wingdings" pitchFamily="2" charset="2"/>
              <a:buChar char="ü"/>
            </a:pPr>
            <a:r>
              <a:rPr lang="es-CO" sz="2400" dirty="0">
                <a:latin typeface="Humanst521 BT" panose="020B0602020204020204" pitchFamily="34" charset="0"/>
              </a:rPr>
              <a:t>El informe debe contar con el </a:t>
            </a:r>
            <a:r>
              <a:rPr lang="es-CO" sz="2400" dirty="0" err="1">
                <a:latin typeface="Humanst521 BT" panose="020B0602020204020204" pitchFamily="34" charset="0"/>
              </a:rPr>
              <a:t>VoBo</a:t>
            </a:r>
            <a:r>
              <a:rPr lang="es-CO" sz="2400" dirty="0">
                <a:latin typeface="Humanst521 BT" panose="020B0602020204020204" pitchFamily="34" charset="0"/>
              </a:rPr>
              <a:t> del tutor de la empresa, para esto el tutor puede enviar correo electrónico al Comité en el cual manifiesta que está de acuerdo con el contenido del informe </a:t>
            </a:r>
            <a:r>
              <a:rPr lang="es-CO" sz="2400" dirty="0" err="1">
                <a:latin typeface="Humanst521 BT" panose="020B0602020204020204" pitchFamily="34" charset="0"/>
              </a:rPr>
              <a:t>N°XXX</a:t>
            </a:r>
            <a:r>
              <a:rPr lang="es-CO" sz="2400" dirty="0">
                <a:latin typeface="Humanst521 BT" panose="020B0602020204020204" pitchFamily="34" charset="0"/>
              </a:rPr>
              <a:t>.</a:t>
            </a:r>
          </a:p>
        </p:txBody>
      </p:sp>
    </p:spTree>
    <p:extLst>
      <p:ext uri="{BB962C8B-B14F-4D97-AF65-F5344CB8AC3E}">
        <p14:creationId xmlns:p14="http://schemas.microsoft.com/office/powerpoint/2010/main" val="4137545196"/>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695</TotalTime>
  <Words>1212</Words>
  <Application>Microsoft Office PowerPoint</Application>
  <PresentationFormat>Personalizado</PresentationFormat>
  <Paragraphs>45</Paragraphs>
  <Slides>11</Slides>
  <Notes>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11</vt:i4>
      </vt:variant>
    </vt:vector>
  </HeadingPairs>
  <TitlesOfParts>
    <vt:vector size="19" baseType="lpstr">
      <vt:lpstr>Arial</vt:lpstr>
      <vt:lpstr>Calibri</vt:lpstr>
      <vt:lpstr>Calibri Light</vt:lpstr>
      <vt:lpstr>Humanist 521 Bold BT</vt:lpstr>
      <vt:lpstr>Humanist 521 BT</vt:lpstr>
      <vt:lpstr>Humanst521 BT</vt:lpstr>
      <vt:lpstr>Wingdings</vt:lpstr>
      <vt:lpstr>Tema de Office</vt:lpstr>
      <vt:lpstr>PROTOCLO PARA REGISTRAR Y LEGALIZAR EL TRABAJO DE GRADO EN MODALIDAD DE PRÁCTICA </vt:lpstr>
      <vt:lpstr>Presentación de PowerPoint</vt:lpstr>
      <vt:lpstr>Presentación de PowerPoint</vt:lpstr>
      <vt:lpstr>Presentación de PowerPoint</vt:lpstr>
      <vt:lpstr>Presentación de PowerPoint</vt:lpstr>
      <vt:lpstr>LEGALIZACION DE PRACTICA EN LA  MODALIDAD DE   TRABAJO DE GRADO</vt:lpstr>
      <vt:lpstr>LEGALIZACION DE PRACTICA EN LA  MODALIDAD DE   TRABAJO DE GRADO</vt:lpstr>
      <vt:lpstr>LEGALIZACION DE PRACTICA EN LA  MODALIDAD DE   TRABAJO DE GRADO</vt:lpstr>
      <vt:lpstr>OBSERVACIONES</vt:lpstr>
      <vt:lpstr>OBSERVACIONES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Microsoft Office</dc:creator>
  <cp:lastModifiedBy>ACADEMICO PETROLEOS</cp:lastModifiedBy>
  <cp:revision>47</cp:revision>
  <dcterms:created xsi:type="dcterms:W3CDTF">2016-10-31T12:59:27Z</dcterms:created>
  <dcterms:modified xsi:type="dcterms:W3CDTF">2018-08-21T01:21:45Z</dcterms:modified>
</cp:coreProperties>
</file>