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9" r:id="rId4"/>
    <p:sldId id="260" r:id="rId5"/>
    <p:sldId id="261" r:id="rId6"/>
    <p:sldId id="262" r:id="rId7"/>
    <p:sldId id="258" r:id="rId8"/>
  </p:sldIdLst>
  <p:sldSz cx="12599988" cy="6858000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9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231" autoAdjust="0"/>
    <p:restoredTop sz="50000"/>
  </p:normalViewPr>
  <p:slideViewPr>
    <p:cSldViewPr snapToGrid="0" snapToObjects="1">
      <p:cViewPr varScale="1">
        <p:scale>
          <a:sx n="92" d="100"/>
          <a:sy n="92" d="100"/>
        </p:scale>
        <p:origin x="216" y="90"/>
      </p:cViewPr>
      <p:guideLst>
        <p:guide orient="horz" pos="2160"/>
        <p:guide pos="39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BF2DA7-8CD0-C74B-B608-5092BE518CF3}" type="datetimeFigureOut">
              <a:rPr lang="es-ES_tradnl" smtClean="0"/>
              <a:pPr/>
              <a:t>11/10/2017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595313" y="1143000"/>
            <a:ext cx="56673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B33456-CECE-D848-9921-CDA1EF19D71A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783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B33456-CECE-D848-9921-CDA1EF19D71A}" type="slidenum">
              <a:rPr lang="es-ES_tradnl" smtClean="0"/>
              <a:pPr/>
              <a:t>7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95525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4999" y="1122363"/>
            <a:ext cx="944999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4999" y="3602038"/>
            <a:ext cx="944999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A452-DAEF-C94E-B885-816E73D2EFB0}" type="datetimeFigureOut">
              <a:rPr lang="es-ES_tradnl" smtClean="0"/>
              <a:pPr/>
              <a:t>11/10/2017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74257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A452-DAEF-C94E-B885-816E73D2EFB0}" type="datetimeFigureOut">
              <a:rPr lang="es-ES_tradnl" smtClean="0"/>
              <a:pPr/>
              <a:t>11/10/2017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06507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16867" y="365125"/>
            <a:ext cx="2716872" cy="5811838"/>
          </a:xfrm>
        </p:spPr>
        <p:txBody>
          <a:bodyPr vert="eaVert"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249" y="365125"/>
            <a:ext cx="7993117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A452-DAEF-C94E-B885-816E73D2EFB0}" type="datetimeFigureOut">
              <a:rPr lang="es-ES_tradnl" smtClean="0"/>
              <a:pPr/>
              <a:t>11/10/2017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08972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A452-DAEF-C94E-B885-816E73D2EFB0}" type="datetimeFigureOut">
              <a:rPr lang="es-ES_tradnl" smtClean="0"/>
              <a:pPr/>
              <a:t>11/10/2017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30874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687" y="1709739"/>
            <a:ext cx="1086749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687" y="4589464"/>
            <a:ext cx="1086749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A452-DAEF-C94E-B885-816E73D2EFB0}" type="datetimeFigureOut">
              <a:rPr lang="es-ES_tradnl" smtClean="0"/>
              <a:pPr/>
              <a:t>11/10/2017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93970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249" y="1825625"/>
            <a:ext cx="5354995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8744" y="1825625"/>
            <a:ext cx="5354995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A452-DAEF-C94E-B885-816E73D2EFB0}" type="datetimeFigureOut">
              <a:rPr lang="es-ES_tradnl" smtClean="0"/>
              <a:pPr/>
              <a:t>11/10/2017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83979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0" y="365126"/>
            <a:ext cx="10867490" cy="1325563"/>
          </a:xfrm>
        </p:spPr>
        <p:txBody>
          <a:bodyPr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7891" y="1681163"/>
            <a:ext cx="533038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891" y="2505075"/>
            <a:ext cx="5330385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8744" y="1681163"/>
            <a:ext cx="535663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8744" y="2505075"/>
            <a:ext cx="5356636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A452-DAEF-C94E-B885-816E73D2EFB0}" type="datetimeFigureOut">
              <a:rPr lang="es-ES_tradnl" smtClean="0"/>
              <a:pPr/>
              <a:t>11/10/2017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47853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A452-DAEF-C94E-B885-816E73D2EFB0}" type="datetimeFigureOut">
              <a:rPr lang="es-ES_tradnl" smtClean="0"/>
              <a:pPr/>
              <a:t>11/10/2017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22413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A452-DAEF-C94E-B885-816E73D2EFB0}" type="datetimeFigureOut">
              <a:rPr lang="es-ES_tradnl" smtClean="0"/>
              <a:pPr/>
              <a:t>11/10/2017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7599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1" y="457200"/>
            <a:ext cx="4063824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6636" y="987426"/>
            <a:ext cx="6378744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1" y="2057400"/>
            <a:ext cx="4063824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A452-DAEF-C94E-B885-816E73D2EFB0}" type="datetimeFigureOut">
              <a:rPr lang="es-ES_tradnl" smtClean="0"/>
              <a:pPr/>
              <a:t>11/10/2017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01648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1" y="457200"/>
            <a:ext cx="4063824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56636" y="987426"/>
            <a:ext cx="6378744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1" y="2057400"/>
            <a:ext cx="4063824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9A452-DAEF-C94E-B885-816E73D2EFB0}" type="datetimeFigureOut">
              <a:rPr lang="es-ES_tradnl" smtClean="0"/>
              <a:pPr/>
              <a:t>11/10/2017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50686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6249" y="365126"/>
            <a:ext cx="1086749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49" y="1825625"/>
            <a:ext cx="1086749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6249" y="6356351"/>
            <a:ext cx="28349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9A452-DAEF-C94E-B885-816E73D2EFB0}" type="datetimeFigureOut">
              <a:rPr lang="es-ES_tradnl" smtClean="0"/>
              <a:pPr/>
              <a:t>11/10/2017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73746" y="6356351"/>
            <a:ext cx="42524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98742" y="6356351"/>
            <a:ext cx="28349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6C2E4-2FAB-7A43-932D-231C0F3337FF}" type="slidenum">
              <a:rPr lang="es-ES_tradnl" smtClean="0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4915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comiteproyectoseip@gmail.com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comiteproyectoseip@g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6"/>
          <p:cNvSpPr>
            <a:spLocks noGrp="1"/>
          </p:cNvSpPr>
          <p:nvPr>
            <p:ph type="ctrTitle"/>
          </p:nvPr>
        </p:nvSpPr>
        <p:spPr>
          <a:xfrm>
            <a:off x="7350572" y="3333750"/>
            <a:ext cx="5249416" cy="1248129"/>
          </a:xfrm>
        </p:spPr>
        <p:txBody>
          <a:bodyPr>
            <a:normAutofit/>
          </a:bodyPr>
          <a:lstStyle/>
          <a:p>
            <a:r>
              <a:rPr lang="es-ES" sz="2800" dirty="0" smtClean="0">
                <a:solidFill>
                  <a:schemeClr val="bg1"/>
                </a:solidFill>
                <a:latin typeface="Humanist 521 Bold BT"/>
              </a:rPr>
              <a:t>INSCRIPCIÓN DE SOLICITUDES ANTE EL COMITÉ DE PROYECTOS</a:t>
            </a:r>
            <a:endParaRPr lang="es-ES_tradnl" sz="2800" dirty="0"/>
          </a:p>
        </p:txBody>
      </p:sp>
      <p:sp>
        <p:nvSpPr>
          <p:cNvPr id="4" name="Título 6"/>
          <p:cNvSpPr txBox="1">
            <a:spLocks/>
          </p:cNvSpPr>
          <p:nvPr/>
        </p:nvSpPr>
        <p:spPr>
          <a:xfrm>
            <a:off x="4565810" y="5192503"/>
            <a:ext cx="3390089" cy="1319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500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  <a:t>Nombre UAA</a:t>
            </a:r>
          </a:p>
          <a:p>
            <a:pPr algn="l"/>
            <a:endParaRPr lang="es-ES" sz="2500" dirty="0">
              <a:solidFill>
                <a:schemeClr val="bg1"/>
              </a:solidFill>
              <a:latin typeface="Humanist 521 Bold BT"/>
              <a:cs typeface="Humanist 521 Bold BT"/>
            </a:endParaRPr>
          </a:p>
          <a:p>
            <a:pPr algn="l"/>
            <a:endParaRPr lang="es-ES_tradnl" sz="2500" dirty="0"/>
          </a:p>
        </p:txBody>
      </p:sp>
      <p:sp>
        <p:nvSpPr>
          <p:cNvPr id="5" name="CuadroTexto 4"/>
          <p:cNvSpPr txBox="1"/>
          <p:nvPr/>
        </p:nvSpPr>
        <p:spPr>
          <a:xfrm>
            <a:off x="6744977" y="5421256"/>
            <a:ext cx="34345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b="1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  <a:t>Fuente: Humanst521 BT en negrilla, </a:t>
            </a:r>
          </a:p>
          <a:p>
            <a:r>
              <a:rPr lang="es-ES" sz="1100" b="1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  <a:t>tamaño de 25 </a:t>
            </a:r>
            <a:r>
              <a:rPr lang="es-ES" sz="1100" b="1" dirty="0" err="1" smtClean="0">
                <a:solidFill>
                  <a:schemeClr val="bg1"/>
                </a:solidFill>
                <a:latin typeface="Humanist 521 Bold BT"/>
                <a:cs typeface="Humanist 521 Bold BT"/>
              </a:rPr>
              <a:t>pts</a:t>
            </a:r>
            <a:r>
              <a:rPr lang="es-ES" sz="1100" b="1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  <a:t> en color blanco.</a:t>
            </a:r>
            <a:endParaRPr lang="es-ES_tradnl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17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/>
          <p:cNvSpPr>
            <a:spLocks noGrp="1"/>
          </p:cNvSpPr>
          <p:nvPr>
            <p:ph type="ctrTitle"/>
          </p:nvPr>
        </p:nvSpPr>
        <p:spPr>
          <a:xfrm>
            <a:off x="1861616" y="276008"/>
            <a:ext cx="7759500" cy="738188"/>
          </a:xfrm>
        </p:spPr>
        <p:txBody>
          <a:bodyPr>
            <a:noAutofit/>
          </a:bodyPr>
          <a:lstStyle/>
          <a:p>
            <a:pPr algn="l">
              <a:lnSpc>
                <a:spcPct val="50000"/>
              </a:lnSpc>
            </a:pPr>
            <a:r>
              <a:rPr lang="es-ES" sz="2800" b="1" dirty="0" smtClean="0">
                <a:solidFill>
                  <a:schemeClr val="bg1"/>
                </a:solidFill>
              </a:rPr>
              <a:t>Qué </a:t>
            </a:r>
            <a:r>
              <a:rPr lang="es-ES" sz="2800" b="1" dirty="0" smtClean="0">
                <a:solidFill>
                  <a:schemeClr val="bg1"/>
                </a:solidFill>
              </a:rPr>
              <a:t>solicitudes podemos realizar?</a:t>
            </a:r>
            <a:endParaRPr lang="es-ES" sz="2800" b="1" dirty="0">
              <a:solidFill>
                <a:schemeClr val="bg1"/>
              </a:solidFill>
            </a:endParaRPr>
          </a:p>
        </p:txBody>
      </p:sp>
      <p:sp>
        <p:nvSpPr>
          <p:cNvPr id="6" name="5 Subtítulo"/>
          <p:cNvSpPr>
            <a:spLocks noGrp="1"/>
          </p:cNvSpPr>
          <p:nvPr>
            <p:ph type="subTitle" idx="1"/>
          </p:nvPr>
        </p:nvSpPr>
        <p:spPr>
          <a:xfrm>
            <a:off x="1574999" y="1247775"/>
            <a:ext cx="9449991" cy="5067300"/>
          </a:xfrm>
        </p:spPr>
        <p:txBody>
          <a:bodyPr numCol="2">
            <a:normAutofit/>
          </a:bodyPr>
          <a:lstStyle/>
          <a:p>
            <a:pPr marL="457200" indent="-457200" algn="just"/>
            <a:r>
              <a:rPr lang="es-CO" b="1" dirty="0" smtClean="0"/>
              <a:t>TIPO DE SOLICITUDES:</a:t>
            </a:r>
          </a:p>
          <a:p>
            <a:pPr marL="457200" indent="-457200" algn="just">
              <a:buFont typeface="Wingdings" pitchFamily="2" charset="2"/>
              <a:buChar char="ü"/>
            </a:pPr>
            <a:r>
              <a:rPr lang="es-CO" dirty="0" smtClean="0"/>
              <a:t>Inscribir autor</a:t>
            </a:r>
          </a:p>
          <a:p>
            <a:pPr marL="457200" indent="-457200" algn="just">
              <a:buFont typeface="Wingdings" pitchFamily="2" charset="2"/>
              <a:buChar char="ü"/>
            </a:pPr>
            <a:r>
              <a:rPr lang="es-CO" dirty="0" smtClean="0"/>
              <a:t>Cambiar evaluador del plan</a:t>
            </a:r>
          </a:p>
          <a:p>
            <a:pPr marL="457200" indent="-457200" algn="just">
              <a:buFont typeface="Wingdings" pitchFamily="2" charset="2"/>
              <a:buChar char="ü"/>
            </a:pPr>
            <a:r>
              <a:rPr lang="es-CO" dirty="0" smtClean="0"/>
              <a:t>Cambiar titulo</a:t>
            </a:r>
          </a:p>
          <a:p>
            <a:pPr marL="457200" indent="-457200" algn="just">
              <a:buFont typeface="Wingdings" pitchFamily="2" charset="2"/>
              <a:buChar char="ü"/>
            </a:pPr>
            <a:r>
              <a:rPr lang="es-CO" dirty="0" smtClean="0"/>
              <a:t>Cambiar objetivo general</a:t>
            </a:r>
          </a:p>
          <a:p>
            <a:pPr marL="457200" indent="-457200" algn="just">
              <a:buFont typeface="Wingdings" pitchFamily="2" charset="2"/>
              <a:buChar char="ü"/>
            </a:pPr>
            <a:r>
              <a:rPr lang="es-CO" dirty="0" smtClean="0"/>
              <a:t>Cancelar proyecto</a:t>
            </a:r>
          </a:p>
          <a:p>
            <a:pPr marL="457200" indent="-457200" algn="just">
              <a:buFont typeface="Wingdings" pitchFamily="2" charset="2"/>
              <a:buChar char="ü"/>
            </a:pPr>
            <a:r>
              <a:rPr lang="es-CO" dirty="0" smtClean="0"/>
              <a:t>Cambiar modalidad</a:t>
            </a:r>
          </a:p>
          <a:p>
            <a:pPr marL="457200" indent="-457200" algn="just">
              <a:buFont typeface="Wingdings" pitchFamily="2" charset="2"/>
              <a:buChar char="ü"/>
            </a:pPr>
            <a:r>
              <a:rPr lang="es-CO" dirty="0" smtClean="0"/>
              <a:t>Cambiar justificación</a:t>
            </a:r>
          </a:p>
          <a:p>
            <a:pPr marL="457200" indent="-457200" algn="just">
              <a:buFont typeface="Wingdings" pitchFamily="2" charset="2"/>
              <a:buChar char="ü"/>
            </a:pPr>
            <a:r>
              <a:rPr lang="es-CO" dirty="0" smtClean="0"/>
              <a:t>Retirar autor</a:t>
            </a:r>
          </a:p>
          <a:p>
            <a:pPr marL="457200" indent="-457200" algn="just">
              <a:buFont typeface="Wingdings" pitchFamily="2" charset="2"/>
              <a:buChar char="ü"/>
            </a:pPr>
            <a:r>
              <a:rPr lang="es-CO" dirty="0" smtClean="0"/>
              <a:t>Retirar codirector</a:t>
            </a:r>
          </a:p>
          <a:p>
            <a:pPr marL="457200" indent="-457200" algn="just">
              <a:buFont typeface="Wingdings" pitchFamily="2" charset="2"/>
              <a:buChar char="ü"/>
            </a:pPr>
            <a:r>
              <a:rPr lang="es-CO" dirty="0" smtClean="0"/>
              <a:t>Retirar tutor</a:t>
            </a:r>
          </a:p>
          <a:p>
            <a:pPr marL="457200" indent="-457200" algn="just">
              <a:buFont typeface="Wingdings" pitchFamily="2" charset="2"/>
              <a:buChar char="ü"/>
            </a:pPr>
            <a:endParaRPr lang="es-CO" dirty="0" smtClean="0"/>
          </a:p>
          <a:p>
            <a:pPr marL="457200" indent="-457200" algn="just">
              <a:buFont typeface="Wingdings" pitchFamily="2" charset="2"/>
              <a:buChar char="ü"/>
            </a:pPr>
            <a:r>
              <a:rPr lang="es-CO" dirty="0" smtClean="0"/>
              <a:t>Cambiar director</a:t>
            </a:r>
          </a:p>
          <a:p>
            <a:pPr marL="457200" indent="-457200" algn="just">
              <a:buFont typeface="Wingdings" pitchFamily="2" charset="2"/>
              <a:buChar char="ü"/>
            </a:pPr>
            <a:r>
              <a:rPr lang="es-CO" dirty="0" smtClean="0"/>
              <a:t>Inscribir codirector</a:t>
            </a:r>
          </a:p>
          <a:p>
            <a:pPr marL="457200" indent="-457200" algn="just">
              <a:buFont typeface="Wingdings" pitchFamily="2" charset="2"/>
              <a:buChar char="ü"/>
            </a:pPr>
            <a:r>
              <a:rPr lang="es-CO" dirty="0" smtClean="0"/>
              <a:t>Inscribir tutor</a:t>
            </a:r>
          </a:p>
          <a:p>
            <a:pPr marL="457200" indent="-457200" algn="just">
              <a:buFont typeface="Wingdings" pitchFamily="2" charset="2"/>
              <a:buChar char="ü"/>
            </a:pPr>
            <a:r>
              <a:rPr lang="es-CO" dirty="0" smtClean="0"/>
              <a:t>Cambiar </a:t>
            </a:r>
            <a:r>
              <a:rPr lang="es-CO" dirty="0" smtClean="0"/>
              <a:t>calificador</a:t>
            </a:r>
            <a:endParaRPr lang="es-CO" dirty="0" smtClean="0"/>
          </a:p>
          <a:p>
            <a:pPr marL="457200" indent="-457200" algn="just">
              <a:buFont typeface="Wingdings" pitchFamily="2" charset="2"/>
              <a:buChar char="ü"/>
            </a:pPr>
            <a:r>
              <a:rPr lang="es-CO" dirty="0" smtClean="0"/>
              <a:t>Cambiar entidad</a:t>
            </a:r>
          </a:p>
          <a:p>
            <a:pPr marL="457200" indent="-457200" algn="just">
              <a:buFont typeface="Wingdings" pitchFamily="2" charset="2"/>
              <a:buChar char="ü"/>
            </a:pPr>
            <a:r>
              <a:rPr lang="es-CO" dirty="0" smtClean="0"/>
              <a:t>Cambiar objetivos específicos</a:t>
            </a:r>
          </a:p>
          <a:p>
            <a:pPr marL="457200" indent="-457200" algn="just">
              <a:buFont typeface="Wingdings" pitchFamily="2" charset="2"/>
              <a:buChar char="ü"/>
            </a:pPr>
            <a:r>
              <a:rPr lang="es-CO" dirty="0" smtClean="0"/>
              <a:t>Inscribir codirector</a:t>
            </a:r>
          </a:p>
          <a:p>
            <a:pPr marL="457200" indent="-457200" algn="just">
              <a:buFont typeface="Wingdings" pitchFamily="2" charset="2"/>
              <a:buChar char="ü"/>
            </a:pPr>
            <a:r>
              <a:rPr lang="es-CO" dirty="0" smtClean="0"/>
              <a:t>Inscribir otra solicitud</a:t>
            </a:r>
          </a:p>
          <a:p>
            <a:pPr marL="457200" indent="-457200" algn="just"/>
            <a:endParaRPr lang="es-CO" dirty="0" smtClean="0"/>
          </a:p>
          <a:p>
            <a:pPr marL="457200" indent="-457200" algn="just">
              <a:buAutoNum type="arabicPeriod"/>
            </a:pPr>
            <a:endParaRPr lang="es-CO" dirty="0"/>
          </a:p>
        </p:txBody>
      </p:sp>
      <p:sp>
        <p:nvSpPr>
          <p:cNvPr id="3" name="Título 3"/>
          <p:cNvSpPr txBox="1">
            <a:spLocks/>
          </p:cNvSpPr>
          <p:nvPr/>
        </p:nvSpPr>
        <p:spPr>
          <a:xfrm>
            <a:off x="1543050" y="1495425"/>
            <a:ext cx="9496425" cy="4648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ES" sz="1800" dirty="0">
              <a:latin typeface="Humanist 521 BT"/>
              <a:cs typeface="Humanist 521 BT"/>
            </a:endParaRPr>
          </a:p>
        </p:txBody>
      </p:sp>
      <p:sp>
        <p:nvSpPr>
          <p:cNvPr id="7" name="6 Flecha derecha"/>
          <p:cNvSpPr/>
          <p:nvPr/>
        </p:nvSpPr>
        <p:spPr>
          <a:xfrm>
            <a:off x="10887075" y="5838825"/>
            <a:ext cx="828675" cy="476250"/>
          </a:xfrm>
          <a:prstGeom prst="rightArrow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4766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/>
          <p:cNvSpPr>
            <a:spLocks noGrp="1"/>
          </p:cNvSpPr>
          <p:nvPr>
            <p:ph type="ctrTitle"/>
          </p:nvPr>
        </p:nvSpPr>
        <p:spPr>
          <a:xfrm>
            <a:off x="1736924" y="390525"/>
            <a:ext cx="7759500" cy="738188"/>
          </a:xfrm>
        </p:spPr>
        <p:txBody>
          <a:bodyPr anchor="ctr">
            <a:noAutofit/>
          </a:bodyPr>
          <a:lstStyle/>
          <a:p>
            <a:pPr algn="l">
              <a:lnSpc>
                <a:spcPct val="50000"/>
              </a:lnSpc>
            </a:pPr>
            <a:r>
              <a:rPr lang="es-ES" sz="2800" b="1" dirty="0" smtClean="0">
                <a:solidFill>
                  <a:schemeClr val="bg1"/>
                </a:solidFill>
              </a:rPr>
              <a:t>CÓMO </a:t>
            </a:r>
            <a:r>
              <a:rPr lang="es-ES" sz="2800" b="1" dirty="0" smtClean="0">
                <a:solidFill>
                  <a:schemeClr val="bg1"/>
                </a:solidFill>
              </a:rPr>
              <a:t>REGISTRAR LAS SOLICITUDES</a:t>
            </a:r>
            <a:endParaRPr lang="es-ES" sz="2800" b="1" dirty="0">
              <a:solidFill>
                <a:schemeClr val="bg1"/>
              </a:solidFill>
            </a:endParaRPr>
          </a:p>
        </p:txBody>
      </p:sp>
      <p:sp>
        <p:nvSpPr>
          <p:cNvPr id="6" name="5 Subtítulo"/>
          <p:cNvSpPr>
            <a:spLocks noGrp="1"/>
          </p:cNvSpPr>
          <p:nvPr>
            <p:ph type="subTitle" idx="1"/>
          </p:nvPr>
        </p:nvSpPr>
        <p:spPr>
          <a:xfrm>
            <a:off x="1574999" y="1247775"/>
            <a:ext cx="9449991" cy="5067300"/>
          </a:xfrm>
        </p:spPr>
        <p:txBody>
          <a:bodyPr>
            <a:normAutofit/>
          </a:bodyPr>
          <a:lstStyle/>
          <a:p>
            <a:pPr marL="457200" indent="-457200" algn="just">
              <a:buAutoNum type="arabicPeriod"/>
            </a:pPr>
            <a:endParaRPr lang="es-CO" dirty="0" smtClean="0"/>
          </a:p>
          <a:p>
            <a:pPr marL="457200" indent="-457200" algn="just">
              <a:buAutoNum type="arabicPeriod"/>
            </a:pPr>
            <a:r>
              <a:rPr lang="es-CO" dirty="0" smtClean="0"/>
              <a:t>El estudiante debe tener matriculada la asignatura Trabajo de Grado I ó II según corresponda, antes de realizar la solicitud.</a:t>
            </a:r>
          </a:p>
          <a:p>
            <a:pPr marL="457200" indent="-457200" algn="just">
              <a:buAutoNum type="arabicPeriod"/>
            </a:pPr>
            <a:r>
              <a:rPr lang="es-CO" dirty="0" smtClean="0"/>
              <a:t>Ingresar con login y contraseña a la plataforma del Comité de Proyectos de Grado: </a:t>
            </a:r>
            <a:r>
              <a:rPr lang="es-CO" i="1" u="sng" dirty="0" smtClean="0"/>
              <a:t>Petroleos.uis.edu.co</a:t>
            </a:r>
          </a:p>
          <a:p>
            <a:pPr marL="457200" indent="-457200" algn="just">
              <a:buAutoNum type="arabicPeriod"/>
            </a:pPr>
            <a:r>
              <a:rPr lang="es-CO" dirty="0" smtClean="0"/>
              <a:t>Dar clic en la opción Trabajos y Monografías.</a:t>
            </a:r>
          </a:p>
          <a:p>
            <a:pPr marL="457200" indent="-457200" algn="just">
              <a:buAutoNum type="arabicPeriod"/>
            </a:pPr>
            <a:r>
              <a:rPr lang="es-CO" dirty="0" smtClean="0"/>
              <a:t>Opción Gestionar mis Proyectos.</a:t>
            </a:r>
          </a:p>
          <a:p>
            <a:pPr marL="457200" indent="-457200" algn="just">
              <a:buAutoNum type="arabicPeriod"/>
            </a:pPr>
            <a:r>
              <a:rPr lang="es-CO" dirty="0" smtClean="0"/>
              <a:t>En el menú dar clic en la opción inscribir solicitud.</a:t>
            </a:r>
          </a:p>
          <a:p>
            <a:pPr marL="457200" indent="-457200" algn="just">
              <a:buAutoNum type="arabicPeriod"/>
            </a:pPr>
            <a:r>
              <a:rPr lang="es-CO" dirty="0" smtClean="0"/>
              <a:t>Una vez registrada la solicitud, deben informar al director del proyecto que registraron la solicitud, para </a:t>
            </a:r>
            <a:r>
              <a:rPr lang="es-CO" dirty="0" smtClean="0"/>
              <a:t>que </a:t>
            </a:r>
            <a:r>
              <a:rPr lang="es-CO" dirty="0" smtClean="0"/>
              <a:t>ingrese y </a:t>
            </a:r>
            <a:r>
              <a:rPr lang="es-CO" dirty="0" smtClean="0"/>
              <a:t>dé </a:t>
            </a:r>
            <a:r>
              <a:rPr lang="es-CO" dirty="0" smtClean="0"/>
              <a:t>su respectivo aval para que el Comité analice y conceptúe.</a:t>
            </a:r>
          </a:p>
          <a:p>
            <a:pPr marL="457200" indent="-457200" algn="just">
              <a:buAutoNum type="arabicPeriod"/>
            </a:pPr>
            <a:endParaRPr lang="es-CO" dirty="0" smtClean="0"/>
          </a:p>
          <a:p>
            <a:pPr marL="457200" indent="-457200" algn="just"/>
            <a:endParaRPr lang="es-CO" dirty="0" smtClean="0"/>
          </a:p>
          <a:p>
            <a:pPr marL="457200" indent="-457200" algn="just"/>
            <a:endParaRPr lang="es-CO" dirty="0" smtClean="0"/>
          </a:p>
          <a:p>
            <a:pPr marL="457200" indent="-457200" algn="just"/>
            <a:endParaRPr lang="es-CO" dirty="0" smtClean="0"/>
          </a:p>
          <a:p>
            <a:pPr marL="457200" indent="-457200" algn="just">
              <a:buAutoNum type="arabicPeriod"/>
            </a:pPr>
            <a:endParaRPr lang="es-CO" dirty="0"/>
          </a:p>
        </p:txBody>
      </p:sp>
      <p:sp>
        <p:nvSpPr>
          <p:cNvPr id="3" name="Título 3"/>
          <p:cNvSpPr txBox="1">
            <a:spLocks/>
          </p:cNvSpPr>
          <p:nvPr/>
        </p:nvSpPr>
        <p:spPr>
          <a:xfrm>
            <a:off x="1543050" y="1495425"/>
            <a:ext cx="9496425" cy="4648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ES" sz="1800" dirty="0">
              <a:latin typeface="Humanist 521 BT"/>
              <a:cs typeface="Humanist 521 BT"/>
            </a:endParaRPr>
          </a:p>
        </p:txBody>
      </p:sp>
      <p:sp>
        <p:nvSpPr>
          <p:cNvPr id="5" name="4 Flecha derecha"/>
          <p:cNvSpPr/>
          <p:nvPr/>
        </p:nvSpPr>
        <p:spPr>
          <a:xfrm>
            <a:off x="10015537" y="5429250"/>
            <a:ext cx="828675" cy="476250"/>
          </a:xfrm>
          <a:prstGeom prst="rightArrow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4766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3"/>
          <p:cNvSpPr>
            <a:spLocks noGrp="1"/>
          </p:cNvSpPr>
          <p:nvPr>
            <p:ph type="ctrTitle"/>
          </p:nvPr>
        </p:nvSpPr>
        <p:spPr>
          <a:xfrm>
            <a:off x="1840834" y="476682"/>
            <a:ext cx="7759500" cy="738188"/>
          </a:xfrm>
        </p:spPr>
        <p:txBody>
          <a:bodyPr anchor="ctr">
            <a:noAutofit/>
          </a:bodyPr>
          <a:lstStyle/>
          <a:p>
            <a:pPr algn="l">
              <a:lnSpc>
                <a:spcPct val="50000"/>
              </a:lnSpc>
            </a:pPr>
            <a:r>
              <a:rPr lang="es-ES" sz="4000" b="1" dirty="0" smtClean="0">
                <a:solidFill>
                  <a:schemeClr val="bg1"/>
                </a:solidFill>
              </a:rPr>
              <a:t>OBSERVACIONES </a:t>
            </a:r>
            <a:endParaRPr lang="es-ES" sz="4000" b="1" dirty="0">
              <a:solidFill>
                <a:schemeClr val="bg1"/>
              </a:solidFill>
            </a:endParaRPr>
          </a:p>
        </p:txBody>
      </p:sp>
      <p:sp>
        <p:nvSpPr>
          <p:cNvPr id="6" name="5 Subtítulo"/>
          <p:cNvSpPr>
            <a:spLocks noGrp="1"/>
          </p:cNvSpPr>
          <p:nvPr>
            <p:ph type="subTitle" idx="1"/>
          </p:nvPr>
        </p:nvSpPr>
        <p:spPr>
          <a:xfrm>
            <a:off x="1543050" y="1343025"/>
            <a:ext cx="9449991" cy="4800600"/>
          </a:xfrm>
        </p:spPr>
        <p:txBody>
          <a:bodyPr>
            <a:normAutofit fontScale="92500" lnSpcReduction="10000"/>
          </a:bodyPr>
          <a:lstStyle/>
          <a:p>
            <a:pPr marL="457200" indent="-457200" algn="just">
              <a:buAutoNum type="arabicPeriod"/>
            </a:pPr>
            <a:r>
              <a:rPr lang="es-CO" dirty="0" smtClean="0"/>
              <a:t>Para la inscripción de autores de otras escuelas, tutores y codirectores  que no sean profesores planta o cátedra del programa, primero se deben enviar los siguientes datos al correo electrónico del Comité de Proyectos de </a:t>
            </a:r>
            <a:r>
              <a:rPr lang="es-CO" dirty="0" smtClean="0"/>
              <a:t>Grado: </a:t>
            </a:r>
            <a:r>
              <a:rPr lang="es-CO" dirty="0" smtClean="0">
                <a:hlinkClick r:id="rId3"/>
              </a:rPr>
              <a:t>comiteproyectoseip@gmail.com</a:t>
            </a:r>
            <a:r>
              <a:rPr lang="es-CO" dirty="0" smtClean="0"/>
              <a:t>, posteriormente, el Comité le responderá que ya fue registrada la persona en la plataforma para que realice la solicitud:</a:t>
            </a:r>
          </a:p>
          <a:p>
            <a:pPr marL="457200" indent="-457200" algn="just">
              <a:buFont typeface="Wingdings" pitchFamily="2" charset="2"/>
              <a:buChar char="ü"/>
            </a:pPr>
            <a:r>
              <a:rPr lang="es-CO" dirty="0" smtClean="0"/>
              <a:t> Nombre:</a:t>
            </a:r>
          </a:p>
          <a:p>
            <a:pPr marL="457200" indent="-457200" algn="just">
              <a:buFont typeface="Wingdings" pitchFamily="2" charset="2"/>
              <a:buChar char="ü"/>
            </a:pPr>
            <a:r>
              <a:rPr lang="es-CO" dirty="0" smtClean="0"/>
              <a:t>Apellidos:</a:t>
            </a:r>
          </a:p>
          <a:p>
            <a:pPr marL="457200" indent="-457200" algn="just">
              <a:buFont typeface="Wingdings" pitchFamily="2" charset="2"/>
              <a:buChar char="ü"/>
            </a:pPr>
            <a:r>
              <a:rPr lang="es-CO" dirty="0" smtClean="0"/>
              <a:t>Cedula:</a:t>
            </a:r>
          </a:p>
          <a:p>
            <a:pPr marL="457200" indent="-457200" algn="just">
              <a:buFont typeface="Wingdings" pitchFamily="2" charset="2"/>
              <a:buChar char="ü"/>
            </a:pPr>
            <a:r>
              <a:rPr lang="es-CO" dirty="0" smtClean="0"/>
              <a:t>Correo electrónico:</a:t>
            </a:r>
          </a:p>
          <a:p>
            <a:pPr marL="457200" indent="-457200" algn="just">
              <a:buFont typeface="Wingdings" pitchFamily="2" charset="2"/>
              <a:buChar char="ü"/>
            </a:pPr>
            <a:r>
              <a:rPr lang="es-CO" dirty="0" smtClean="0"/>
              <a:t>Código (en caso de ser estudiante):</a:t>
            </a:r>
          </a:p>
          <a:p>
            <a:pPr marL="457200" indent="-457200" algn="just">
              <a:buFont typeface="Wingdings" pitchFamily="2" charset="2"/>
              <a:buChar char="ü"/>
            </a:pPr>
            <a:r>
              <a:rPr lang="es-CO" dirty="0" smtClean="0"/>
              <a:t>Teléfono celular:</a:t>
            </a:r>
          </a:p>
          <a:p>
            <a:pPr marL="457200" indent="-457200" algn="just">
              <a:buFont typeface="Wingdings" pitchFamily="2" charset="2"/>
              <a:buChar char="ü"/>
            </a:pPr>
            <a:r>
              <a:rPr lang="es-CO" dirty="0" smtClean="0"/>
              <a:t>Profesión (en caso de ser tutor o codirector): no es el cargo.</a:t>
            </a:r>
          </a:p>
          <a:p>
            <a:pPr marL="457200" indent="-457200" algn="just">
              <a:buFont typeface="Wingdings" pitchFamily="2" charset="2"/>
              <a:buChar char="ü"/>
            </a:pPr>
            <a:r>
              <a:rPr lang="es-CO" dirty="0" smtClean="0"/>
              <a:t>Entidad donde trabaja:</a:t>
            </a:r>
          </a:p>
          <a:p>
            <a:pPr marL="457200" indent="-457200" algn="just"/>
            <a:endParaRPr lang="es-CO" dirty="0" smtClean="0"/>
          </a:p>
          <a:p>
            <a:pPr marL="457200" indent="-457200" algn="just">
              <a:buFont typeface="Wingdings" pitchFamily="2" charset="2"/>
              <a:buChar char="ü"/>
            </a:pPr>
            <a:endParaRPr lang="es-CO" dirty="0" smtClean="0"/>
          </a:p>
          <a:p>
            <a:pPr marL="457200" indent="-457200" algn="just">
              <a:buFont typeface="Wingdings" pitchFamily="2" charset="2"/>
              <a:buChar char="ü"/>
            </a:pPr>
            <a:endParaRPr lang="es-CO" dirty="0" smtClean="0"/>
          </a:p>
          <a:p>
            <a:pPr marL="457200" indent="-457200" algn="just">
              <a:buFont typeface="Wingdings" pitchFamily="2" charset="2"/>
              <a:buChar char="ü"/>
            </a:pPr>
            <a:endParaRPr lang="es-CO" dirty="0" smtClean="0"/>
          </a:p>
          <a:p>
            <a:pPr marL="457200" indent="-457200" algn="just">
              <a:buFont typeface="Wingdings" pitchFamily="2" charset="2"/>
              <a:buChar char="ü"/>
            </a:pPr>
            <a:endParaRPr lang="es-CO" dirty="0" smtClean="0"/>
          </a:p>
          <a:p>
            <a:pPr marL="457200" indent="-457200" algn="just"/>
            <a:endParaRPr lang="es-CO" dirty="0" smtClean="0"/>
          </a:p>
          <a:p>
            <a:pPr marL="457200" indent="-457200" algn="just"/>
            <a:endParaRPr lang="es-CO" dirty="0" smtClean="0"/>
          </a:p>
          <a:p>
            <a:pPr marL="457200" indent="-457200" algn="just">
              <a:buAutoNum type="arabicPeriod"/>
            </a:pPr>
            <a:endParaRPr lang="es-CO" dirty="0"/>
          </a:p>
        </p:txBody>
      </p:sp>
      <p:sp>
        <p:nvSpPr>
          <p:cNvPr id="3" name="Título 3"/>
          <p:cNvSpPr txBox="1">
            <a:spLocks/>
          </p:cNvSpPr>
          <p:nvPr/>
        </p:nvSpPr>
        <p:spPr>
          <a:xfrm>
            <a:off x="1543050" y="1495425"/>
            <a:ext cx="9496425" cy="4648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ES" sz="1800" dirty="0">
              <a:latin typeface="Humanist 521 BT"/>
              <a:cs typeface="Humanist 521 BT"/>
            </a:endParaRPr>
          </a:p>
        </p:txBody>
      </p:sp>
      <p:sp>
        <p:nvSpPr>
          <p:cNvPr id="5" name="4 Flecha derecha"/>
          <p:cNvSpPr/>
          <p:nvPr/>
        </p:nvSpPr>
        <p:spPr>
          <a:xfrm>
            <a:off x="10015537" y="5667375"/>
            <a:ext cx="828675" cy="476250"/>
          </a:xfrm>
          <a:prstGeom prst="rightArrow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4766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Subtítulo"/>
          <p:cNvSpPr>
            <a:spLocks noGrp="1"/>
          </p:cNvSpPr>
          <p:nvPr>
            <p:ph type="subTitle" idx="1"/>
          </p:nvPr>
        </p:nvSpPr>
        <p:spPr>
          <a:xfrm>
            <a:off x="1543050" y="1343025"/>
            <a:ext cx="9449991" cy="4800600"/>
          </a:xfrm>
        </p:spPr>
        <p:txBody>
          <a:bodyPr>
            <a:normAutofit lnSpcReduction="10000"/>
          </a:bodyPr>
          <a:lstStyle/>
          <a:p>
            <a:pPr marL="457200" indent="-457200" algn="just"/>
            <a:r>
              <a:rPr lang="es-CO" dirty="0"/>
              <a:t>1</a:t>
            </a:r>
            <a:r>
              <a:rPr lang="es-CO" dirty="0" smtClean="0"/>
              <a:t>. </a:t>
            </a:r>
            <a:r>
              <a:rPr lang="es-CO" dirty="0" smtClean="0"/>
              <a:t>Para las </a:t>
            </a:r>
            <a:r>
              <a:rPr lang="es-CO" dirty="0" smtClean="0"/>
              <a:t>solicitudes de cambio de evaluador o </a:t>
            </a:r>
            <a:r>
              <a:rPr lang="es-CO" dirty="0" smtClean="0"/>
              <a:t>calificador, </a:t>
            </a:r>
            <a:r>
              <a:rPr lang="es-CO" dirty="0" smtClean="0"/>
              <a:t>el Comité de Proyectos de </a:t>
            </a:r>
            <a:r>
              <a:rPr lang="es-CO" dirty="0" smtClean="0"/>
              <a:t>Grado </a:t>
            </a:r>
            <a:r>
              <a:rPr lang="es-CO" dirty="0" smtClean="0"/>
              <a:t>las analiza para emitir concepto si obedecen a justificaciones argumentadas y si el caso lo amerita.</a:t>
            </a:r>
          </a:p>
          <a:p>
            <a:pPr marL="457200" indent="-457200" algn="just"/>
            <a:r>
              <a:rPr lang="es-CO" dirty="0"/>
              <a:t>2</a:t>
            </a:r>
            <a:r>
              <a:rPr lang="es-CO" dirty="0" smtClean="0"/>
              <a:t>. Las solicitudes deben siempre realizarse </a:t>
            </a:r>
            <a:r>
              <a:rPr lang="es-CO" dirty="0" smtClean="0"/>
              <a:t>eligiendo </a:t>
            </a:r>
            <a:r>
              <a:rPr lang="es-CO" dirty="0" smtClean="0"/>
              <a:t>la opción correcta que la plataforma </a:t>
            </a:r>
            <a:r>
              <a:rPr lang="es-CO" dirty="0" smtClean="0"/>
              <a:t>ofrece; </a:t>
            </a:r>
            <a:r>
              <a:rPr lang="es-CO" dirty="0" smtClean="0"/>
              <a:t>es decir, si se requiere cambio de título, deberá escoger la opción “cambiar título” no escoger la opción “otro tipo de solicitud” dado que el cambio nunca se </a:t>
            </a:r>
            <a:r>
              <a:rPr lang="es-CO" dirty="0" smtClean="0"/>
              <a:t>verá </a:t>
            </a:r>
            <a:r>
              <a:rPr lang="es-CO" dirty="0" smtClean="0"/>
              <a:t>reflejado.</a:t>
            </a:r>
          </a:p>
          <a:p>
            <a:pPr marL="457200" indent="-457200" algn="just"/>
            <a:r>
              <a:rPr lang="es-CO" dirty="0"/>
              <a:t>3</a:t>
            </a:r>
            <a:r>
              <a:rPr lang="es-CO" dirty="0" smtClean="0"/>
              <a:t>. Todas las solicitudes deben contar con el aval del director, de lo </a:t>
            </a:r>
            <a:r>
              <a:rPr lang="es-CO" dirty="0" smtClean="0"/>
              <a:t>contrario, </a:t>
            </a:r>
            <a:r>
              <a:rPr lang="es-CO" dirty="0" smtClean="0"/>
              <a:t>el Comité negará la solicitud y el estudiante deberá realizarla nuevamente.</a:t>
            </a:r>
          </a:p>
          <a:p>
            <a:pPr marL="457200" indent="-457200" algn="just"/>
            <a:r>
              <a:rPr lang="es-CO" dirty="0" smtClean="0"/>
              <a:t>4. Toda solicitud debe realizarse por la plataforma del Comité de Proyectos de Grado, en caso de que la solicitud no aplique o corresponda a ninguna de las opciones que ofrece la plataforma, se debe escoger la opción “Otro tipo de solicitud”.</a:t>
            </a:r>
          </a:p>
          <a:p>
            <a:pPr marL="457200" indent="-457200" algn="just">
              <a:buFont typeface="Wingdings" pitchFamily="2" charset="2"/>
              <a:buChar char="ü"/>
            </a:pPr>
            <a:endParaRPr lang="es-CO" dirty="0" smtClean="0"/>
          </a:p>
          <a:p>
            <a:pPr marL="457200" indent="-457200" algn="just">
              <a:buFont typeface="Wingdings" pitchFamily="2" charset="2"/>
              <a:buChar char="ü"/>
            </a:pPr>
            <a:endParaRPr lang="es-CO" dirty="0" smtClean="0"/>
          </a:p>
          <a:p>
            <a:pPr marL="457200" indent="-457200" algn="just">
              <a:buFont typeface="Wingdings" pitchFamily="2" charset="2"/>
              <a:buChar char="ü"/>
            </a:pPr>
            <a:endParaRPr lang="es-CO" dirty="0" smtClean="0"/>
          </a:p>
          <a:p>
            <a:pPr marL="457200" indent="-457200" algn="just">
              <a:buFont typeface="Wingdings" pitchFamily="2" charset="2"/>
              <a:buChar char="ü"/>
            </a:pPr>
            <a:endParaRPr lang="es-CO" dirty="0" smtClean="0"/>
          </a:p>
          <a:p>
            <a:pPr marL="457200" indent="-457200" algn="just"/>
            <a:endParaRPr lang="es-CO" dirty="0" smtClean="0"/>
          </a:p>
          <a:p>
            <a:pPr marL="457200" indent="-457200" algn="just"/>
            <a:endParaRPr lang="es-CO" dirty="0" smtClean="0"/>
          </a:p>
          <a:p>
            <a:pPr marL="457200" indent="-457200" algn="just">
              <a:buAutoNum type="arabicPeriod"/>
            </a:pPr>
            <a:endParaRPr lang="es-CO" dirty="0"/>
          </a:p>
        </p:txBody>
      </p:sp>
      <p:sp>
        <p:nvSpPr>
          <p:cNvPr id="3" name="Título 3"/>
          <p:cNvSpPr txBox="1">
            <a:spLocks/>
          </p:cNvSpPr>
          <p:nvPr/>
        </p:nvSpPr>
        <p:spPr>
          <a:xfrm>
            <a:off x="1543050" y="1495425"/>
            <a:ext cx="9496425" cy="4648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ES" sz="1800" dirty="0">
              <a:latin typeface="Humanist 521 BT"/>
              <a:cs typeface="Humanist 521 BT"/>
            </a:endParaRPr>
          </a:p>
        </p:txBody>
      </p:sp>
      <p:sp>
        <p:nvSpPr>
          <p:cNvPr id="7" name="Título 3"/>
          <p:cNvSpPr txBox="1">
            <a:spLocks/>
          </p:cNvSpPr>
          <p:nvPr/>
        </p:nvSpPr>
        <p:spPr>
          <a:xfrm>
            <a:off x="1840834" y="476682"/>
            <a:ext cx="7759500" cy="7381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50000"/>
              </a:lnSpc>
            </a:pPr>
            <a:r>
              <a:rPr lang="es-ES" sz="4000" b="1" smtClean="0">
                <a:solidFill>
                  <a:schemeClr val="bg1"/>
                </a:solidFill>
              </a:rPr>
              <a:t>OBSERVACIONES </a:t>
            </a:r>
            <a:endParaRPr lang="es-E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66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Subtítulo"/>
          <p:cNvSpPr>
            <a:spLocks noGrp="1"/>
          </p:cNvSpPr>
          <p:nvPr>
            <p:ph type="subTitle" idx="1"/>
          </p:nvPr>
        </p:nvSpPr>
        <p:spPr>
          <a:xfrm>
            <a:off x="1543050" y="1343025"/>
            <a:ext cx="9449991" cy="4800600"/>
          </a:xfrm>
        </p:spPr>
        <p:txBody>
          <a:bodyPr>
            <a:normAutofit fontScale="92500" lnSpcReduction="20000"/>
          </a:bodyPr>
          <a:lstStyle/>
          <a:p>
            <a:pPr marL="457200" indent="-457200" algn="just"/>
            <a:r>
              <a:rPr lang="es-CO" dirty="0"/>
              <a:t>1</a:t>
            </a:r>
            <a:r>
              <a:rPr lang="es-CO" dirty="0" smtClean="0"/>
              <a:t>. </a:t>
            </a:r>
            <a:r>
              <a:rPr lang="es-CO" dirty="0" smtClean="0"/>
              <a:t>Para las </a:t>
            </a:r>
            <a:r>
              <a:rPr lang="es-CO" dirty="0" smtClean="0"/>
              <a:t>solicitudes de cambio de evaluador o </a:t>
            </a:r>
            <a:r>
              <a:rPr lang="es-CO" dirty="0" smtClean="0"/>
              <a:t>calificador, </a:t>
            </a:r>
            <a:r>
              <a:rPr lang="es-CO" dirty="0" smtClean="0"/>
              <a:t>el Comité de Proyectos de </a:t>
            </a:r>
            <a:r>
              <a:rPr lang="es-CO" dirty="0" smtClean="0"/>
              <a:t>Grado </a:t>
            </a:r>
            <a:r>
              <a:rPr lang="es-CO" dirty="0" smtClean="0"/>
              <a:t>las analiza para emitir concepto si obedecen a justificaciones argumentadas y si el caso lo amerita.</a:t>
            </a:r>
          </a:p>
          <a:p>
            <a:pPr marL="457200" indent="-457200" algn="just"/>
            <a:r>
              <a:rPr lang="es-CO" dirty="0"/>
              <a:t>2</a:t>
            </a:r>
            <a:r>
              <a:rPr lang="es-CO" dirty="0" smtClean="0"/>
              <a:t>. Las solicitudes deben siempre realizarse </a:t>
            </a:r>
            <a:r>
              <a:rPr lang="es-CO" dirty="0" smtClean="0"/>
              <a:t>eligiendo </a:t>
            </a:r>
            <a:r>
              <a:rPr lang="es-CO" dirty="0" smtClean="0"/>
              <a:t>la opción correcta que la plataforma </a:t>
            </a:r>
            <a:r>
              <a:rPr lang="es-CO" dirty="0" smtClean="0"/>
              <a:t>ofrece; </a:t>
            </a:r>
            <a:r>
              <a:rPr lang="es-CO" dirty="0" smtClean="0"/>
              <a:t>es decir, si se requiere cambio de título, deberá escoger la opción “cambiar título” no escoger la opción “otro tipo de solicitud” dado que el cambio nunca se </a:t>
            </a:r>
            <a:r>
              <a:rPr lang="es-CO" dirty="0" smtClean="0"/>
              <a:t>verá </a:t>
            </a:r>
            <a:r>
              <a:rPr lang="es-CO" dirty="0" smtClean="0"/>
              <a:t>reflejado.</a:t>
            </a:r>
          </a:p>
          <a:p>
            <a:pPr marL="457200" indent="-457200" algn="just"/>
            <a:r>
              <a:rPr lang="es-CO" dirty="0"/>
              <a:t>3</a:t>
            </a:r>
            <a:r>
              <a:rPr lang="es-CO" dirty="0" smtClean="0"/>
              <a:t>. Todas las solicitudes deben contar con el aval del director, de lo </a:t>
            </a:r>
            <a:r>
              <a:rPr lang="es-CO" dirty="0" smtClean="0"/>
              <a:t>contrario, </a:t>
            </a:r>
            <a:r>
              <a:rPr lang="es-CO" dirty="0" smtClean="0"/>
              <a:t>el Comité negará la solicitud y el estudiante deberá realizarla nuevamente.</a:t>
            </a:r>
          </a:p>
          <a:p>
            <a:pPr marL="457200" indent="-457200" algn="just"/>
            <a:r>
              <a:rPr lang="es-CO" dirty="0" smtClean="0"/>
              <a:t>4. Toda solicitud debe realizarse por la plataforma del Comité de Proyectos de Grado, en caso de que la solicitud no aplique o corresponda a ninguna de las opciones que ofrece la plataforma, se debe escoger la opción “Otro tipo de solicitud</a:t>
            </a:r>
            <a:r>
              <a:rPr lang="es-CO" dirty="0" smtClean="0"/>
              <a:t>”.</a:t>
            </a:r>
          </a:p>
          <a:p>
            <a:pPr marL="457200" indent="-457200" algn="just"/>
            <a:r>
              <a:rPr lang="es-MX" dirty="0"/>
              <a:t>5. Una vez se haya realizado la solicitud, el Comité la analizará y emitirá un “Pre-aprobado”; </a:t>
            </a:r>
            <a:r>
              <a:rPr lang="es-MX" dirty="0" smtClean="0"/>
              <a:t>posteriormente, </a:t>
            </a:r>
            <a:r>
              <a:rPr lang="es-MX" dirty="0"/>
              <a:t>el estudiante deberá subir el plan con los cambios </a:t>
            </a:r>
            <a:r>
              <a:rPr lang="es-MX" dirty="0" smtClean="0"/>
              <a:t>solicitados y pre-aprobados, con </a:t>
            </a:r>
            <a:r>
              <a:rPr lang="es-MX" dirty="0"/>
              <a:t>el fin de que el Comité </a:t>
            </a:r>
            <a:r>
              <a:rPr lang="es-MX" dirty="0" smtClean="0"/>
              <a:t>en la siguiente sesión apruebe </a:t>
            </a:r>
            <a:r>
              <a:rPr lang="es-MX" dirty="0"/>
              <a:t>y realice el cambio correspondiente.</a:t>
            </a:r>
            <a:endParaRPr lang="es-CO" dirty="0"/>
          </a:p>
          <a:p>
            <a:pPr marL="457200" indent="-457200" algn="just"/>
            <a:endParaRPr lang="es-CO" dirty="0" smtClean="0"/>
          </a:p>
          <a:p>
            <a:pPr marL="457200" indent="-457200" algn="just">
              <a:buFont typeface="Wingdings" pitchFamily="2" charset="2"/>
              <a:buChar char="ü"/>
            </a:pPr>
            <a:endParaRPr lang="es-CO" dirty="0" smtClean="0"/>
          </a:p>
          <a:p>
            <a:pPr marL="457200" indent="-457200" algn="just">
              <a:buFont typeface="Wingdings" pitchFamily="2" charset="2"/>
              <a:buChar char="ü"/>
            </a:pPr>
            <a:endParaRPr lang="es-CO" dirty="0" smtClean="0"/>
          </a:p>
          <a:p>
            <a:pPr marL="457200" indent="-457200" algn="just">
              <a:buFont typeface="Wingdings" pitchFamily="2" charset="2"/>
              <a:buChar char="ü"/>
            </a:pPr>
            <a:endParaRPr lang="es-CO" dirty="0" smtClean="0"/>
          </a:p>
          <a:p>
            <a:pPr marL="457200" indent="-457200" algn="just">
              <a:buFont typeface="Wingdings" pitchFamily="2" charset="2"/>
              <a:buChar char="ü"/>
            </a:pPr>
            <a:endParaRPr lang="es-CO" dirty="0" smtClean="0"/>
          </a:p>
          <a:p>
            <a:pPr marL="457200" indent="-457200" algn="just"/>
            <a:endParaRPr lang="es-CO" dirty="0" smtClean="0"/>
          </a:p>
          <a:p>
            <a:pPr marL="457200" indent="-457200" algn="just"/>
            <a:endParaRPr lang="es-CO" dirty="0" smtClean="0"/>
          </a:p>
          <a:p>
            <a:pPr marL="457200" indent="-457200" algn="just">
              <a:buAutoNum type="arabicPeriod"/>
            </a:pPr>
            <a:endParaRPr lang="es-CO" dirty="0"/>
          </a:p>
        </p:txBody>
      </p:sp>
      <p:sp>
        <p:nvSpPr>
          <p:cNvPr id="3" name="Título 3"/>
          <p:cNvSpPr txBox="1">
            <a:spLocks/>
          </p:cNvSpPr>
          <p:nvPr/>
        </p:nvSpPr>
        <p:spPr>
          <a:xfrm>
            <a:off x="1543050" y="1495425"/>
            <a:ext cx="9496425" cy="4648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s-ES" sz="1800" dirty="0">
              <a:latin typeface="Humanist 521 BT"/>
              <a:cs typeface="Humanist 521 BT"/>
            </a:endParaRPr>
          </a:p>
        </p:txBody>
      </p:sp>
      <p:sp>
        <p:nvSpPr>
          <p:cNvPr id="7" name="Título 3"/>
          <p:cNvSpPr txBox="1">
            <a:spLocks/>
          </p:cNvSpPr>
          <p:nvPr/>
        </p:nvSpPr>
        <p:spPr>
          <a:xfrm>
            <a:off x="1840834" y="476682"/>
            <a:ext cx="7759500" cy="7381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50000"/>
              </a:lnSpc>
            </a:pPr>
            <a:r>
              <a:rPr lang="es-ES" sz="4000" b="1" smtClean="0">
                <a:solidFill>
                  <a:schemeClr val="bg1"/>
                </a:solidFill>
              </a:rPr>
              <a:t>OBSERVACIONES </a:t>
            </a:r>
            <a:endParaRPr lang="es-E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636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6"/>
          <p:cNvSpPr>
            <a:spLocks noGrp="1"/>
          </p:cNvSpPr>
          <p:nvPr>
            <p:ph type="ctrTitle"/>
          </p:nvPr>
        </p:nvSpPr>
        <p:spPr>
          <a:xfrm>
            <a:off x="7350573" y="2864937"/>
            <a:ext cx="5412927" cy="1319281"/>
          </a:xfrm>
        </p:spPr>
        <p:txBody>
          <a:bodyPr>
            <a:normAutofit/>
          </a:bodyPr>
          <a:lstStyle/>
          <a:p>
            <a:pPr algn="l"/>
            <a:r>
              <a:rPr lang="es-ES" sz="2700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  <a:t>Comité Proyectos de Grado</a:t>
            </a:r>
            <a:r>
              <a:rPr lang="es-ES" sz="1600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  <a:t/>
            </a:r>
            <a:br>
              <a:rPr lang="es-ES" sz="1600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</a:br>
            <a:r>
              <a:rPr lang="es-ES" sz="1600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  <a:t>Correo electrónico: </a:t>
            </a:r>
            <a:r>
              <a:rPr lang="es-ES" sz="1600" dirty="0" smtClean="0">
                <a:solidFill>
                  <a:schemeClr val="bg1"/>
                </a:solidFill>
                <a:latin typeface="Humanist 521 Bold BT"/>
                <a:cs typeface="Humanist 521 Bold BT"/>
                <a:hlinkClick r:id="rId4"/>
              </a:rPr>
              <a:t>comiteproyectoseip@gmail.com</a:t>
            </a:r>
            <a:r>
              <a:rPr lang="es-ES" sz="1600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  <a:t/>
            </a:r>
            <a:br>
              <a:rPr lang="es-ES" sz="1600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</a:br>
            <a:r>
              <a:rPr lang="es-ES" sz="1600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  <a:t>Horarios de atención: lunes a viernes 9:00 a 11:00 am</a:t>
            </a:r>
            <a:r>
              <a:rPr lang="es-ES" sz="3600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  <a:t/>
            </a:r>
            <a:br>
              <a:rPr lang="es-ES" sz="3600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</a:br>
            <a:endParaRPr lang="es-ES_tradnl" sz="1000" dirty="0"/>
          </a:p>
        </p:txBody>
      </p:sp>
      <p:sp>
        <p:nvSpPr>
          <p:cNvPr id="4" name="Título 6"/>
          <p:cNvSpPr txBox="1">
            <a:spLocks/>
          </p:cNvSpPr>
          <p:nvPr/>
        </p:nvSpPr>
        <p:spPr>
          <a:xfrm>
            <a:off x="4565810" y="4756085"/>
            <a:ext cx="7654765" cy="13192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sz="2500" dirty="0" smtClean="0">
                <a:solidFill>
                  <a:schemeClr val="bg1"/>
                </a:solidFill>
                <a:latin typeface="Humanist 521 Bold BT"/>
                <a:cs typeface="Humanist 521 Bold BT"/>
              </a:rPr>
              <a:t>ESCUELA DE INGENIERÍA DE PETRÓLEOS</a:t>
            </a:r>
          </a:p>
          <a:p>
            <a:pPr algn="l"/>
            <a:endParaRPr lang="es-ES" sz="2500" dirty="0">
              <a:solidFill>
                <a:schemeClr val="bg1"/>
              </a:solidFill>
              <a:latin typeface="Humanist 521 Bold BT"/>
              <a:cs typeface="Humanist 521 Bold BT"/>
            </a:endParaRPr>
          </a:p>
          <a:p>
            <a:pPr algn="l"/>
            <a:endParaRPr lang="es-ES_tradnl" sz="2500" dirty="0"/>
          </a:p>
        </p:txBody>
      </p:sp>
    </p:spTree>
    <p:extLst>
      <p:ext uri="{BB962C8B-B14F-4D97-AF65-F5344CB8AC3E}">
        <p14:creationId xmlns:p14="http://schemas.microsoft.com/office/powerpoint/2010/main" val="208625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274</TotalTime>
  <Words>671</Words>
  <Application>Microsoft Office PowerPoint</Application>
  <PresentationFormat>Personalizado</PresentationFormat>
  <Paragraphs>77</Paragraphs>
  <Slides>7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Humanist 521 Bold BT</vt:lpstr>
      <vt:lpstr>Humanist 521 BT</vt:lpstr>
      <vt:lpstr>Wingdings</vt:lpstr>
      <vt:lpstr>Tema de Office</vt:lpstr>
      <vt:lpstr>INSCRIPCIÓN DE SOLICITUDES ANTE EL COMITÉ DE PROYECTOS</vt:lpstr>
      <vt:lpstr>Qué solicitudes podemos realizar?</vt:lpstr>
      <vt:lpstr>CÓMO REGISTRAR LAS SOLICITUDES</vt:lpstr>
      <vt:lpstr>OBSERVACIONES </vt:lpstr>
      <vt:lpstr>Presentación de PowerPoint</vt:lpstr>
      <vt:lpstr>Presentación de PowerPoint</vt:lpstr>
      <vt:lpstr>Comité Proyectos de Grado Correo electrónico: comiteproyectoseip@gmail.com Horarios de atención: lunes a viernes 9:00 a 11:00 am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UIS_4</cp:lastModifiedBy>
  <cp:revision>37</cp:revision>
  <dcterms:created xsi:type="dcterms:W3CDTF">2016-10-31T12:59:27Z</dcterms:created>
  <dcterms:modified xsi:type="dcterms:W3CDTF">2017-10-11T21:35:12Z</dcterms:modified>
</cp:coreProperties>
</file>