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6"/>
  </p:notesMasterIdLst>
  <p:sldIdLst>
    <p:sldId id="256" r:id="rId2"/>
    <p:sldId id="257" r:id="rId3"/>
    <p:sldId id="259" r:id="rId4"/>
    <p:sldId id="258" r:id="rId5"/>
  </p:sldIdLst>
  <p:sldSz cx="12599988" cy="6858000"/>
  <p:notesSz cx="6858000" cy="91440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9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6584"/>
    <p:restoredTop sz="50000"/>
  </p:normalViewPr>
  <p:slideViewPr>
    <p:cSldViewPr snapToGrid="0" snapToObjects="1">
      <p:cViewPr varScale="1">
        <p:scale>
          <a:sx n="76" d="100"/>
          <a:sy n="76" d="100"/>
        </p:scale>
        <p:origin x="132" y="450"/>
      </p:cViewPr>
      <p:guideLst>
        <p:guide orient="horz" pos="2160"/>
        <p:guide pos="39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BF2DA7-8CD0-C74B-B608-5092BE518CF3}" type="datetimeFigureOut">
              <a:rPr lang="es-ES_tradnl" smtClean="0"/>
              <a:pPr/>
              <a:t>11/10/2017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595313" y="1143000"/>
            <a:ext cx="56673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B33456-CECE-D848-9921-CDA1EF19D71A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97839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B33456-CECE-D848-9921-CDA1EF19D71A}" type="slidenum">
              <a:rPr lang="es-ES_tradnl" smtClean="0"/>
              <a:pPr/>
              <a:t>4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7955256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74999" y="1122363"/>
            <a:ext cx="9449991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74999" y="3602038"/>
            <a:ext cx="9449991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9A452-DAEF-C94E-B885-816E73D2EFB0}" type="datetimeFigureOut">
              <a:rPr lang="es-ES_tradnl" smtClean="0"/>
              <a:pPr/>
              <a:t>11/10/2017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C2E4-2FAB-7A43-932D-231C0F3337FF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742570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9A452-DAEF-C94E-B885-816E73D2EFB0}" type="datetimeFigureOut">
              <a:rPr lang="es-ES_tradnl" smtClean="0"/>
              <a:pPr/>
              <a:t>11/10/2017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C2E4-2FAB-7A43-932D-231C0F3337FF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06507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16867" y="365125"/>
            <a:ext cx="2716872" cy="5811838"/>
          </a:xfrm>
        </p:spPr>
        <p:txBody>
          <a:bodyPr vert="eaVert"/>
          <a:lstStyle/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249" y="365125"/>
            <a:ext cx="7993117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9A452-DAEF-C94E-B885-816E73D2EFB0}" type="datetimeFigureOut">
              <a:rPr lang="es-ES_tradnl" smtClean="0"/>
              <a:pPr/>
              <a:t>11/10/2017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C2E4-2FAB-7A43-932D-231C0F3337FF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08972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9A452-DAEF-C94E-B885-816E73D2EFB0}" type="datetimeFigureOut">
              <a:rPr lang="es-ES_tradnl" smtClean="0"/>
              <a:pPr/>
              <a:t>11/10/2017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C2E4-2FAB-7A43-932D-231C0F3337FF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730874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9687" y="1709739"/>
            <a:ext cx="1086749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687" y="4589464"/>
            <a:ext cx="1086749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9A452-DAEF-C94E-B885-816E73D2EFB0}" type="datetimeFigureOut">
              <a:rPr lang="es-ES_tradnl" smtClean="0"/>
              <a:pPr/>
              <a:t>11/10/2017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C2E4-2FAB-7A43-932D-231C0F3337FF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93970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249" y="1825625"/>
            <a:ext cx="5354995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8744" y="1825625"/>
            <a:ext cx="5354995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9A452-DAEF-C94E-B885-816E73D2EFB0}" type="datetimeFigureOut">
              <a:rPr lang="es-ES_tradnl" smtClean="0"/>
              <a:pPr/>
              <a:t>11/10/2017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C2E4-2FAB-7A43-932D-231C0F3337FF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839790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890" y="365126"/>
            <a:ext cx="10867490" cy="1325563"/>
          </a:xfrm>
        </p:spPr>
        <p:txBody>
          <a:bodyPr/>
          <a:lstStyle/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7891" y="1681163"/>
            <a:ext cx="533038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7891" y="2505075"/>
            <a:ext cx="5330385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8744" y="1681163"/>
            <a:ext cx="535663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8744" y="2505075"/>
            <a:ext cx="5356636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9A452-DAEF-C94E-B885-816E73D2EFB0}" type="datetimeFigureOut">
              <a:rPr lang="es-ES_tradnl" smtClean="0"/>
              <a:pPr/>
              <a:t>11/10/2017</a:t>
            </a:fld>
            <a:endParaRPr lang="es-ES_trad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C2E4-2FAB-7A43-932D-231C0F3337FF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47853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9A452-DAEF-C94E-B885-816E73D2EFB0}" type="datetimeFigureOut">
              <a:rPr lang="es-ES_tradnl" smtClean="0"/>
              <a:pPr/>
              <a:t>11/10/2017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C2E4-2FAB-7A43-932D-231C0F3337FF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22413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9A452-DAEF-C94E-B885-816E73D2EFB0}" type="datetimeFigureOut">
              <a:rPr lang="es-ES_tradnl" smtClean="0"/>
              <a:pPr/>
              <a:t>11/10/2017</a:t>
            </a:fld>
            <a:endParaRPr lang="es-ES_trad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C2E4-2FAB-7A43-932D-231C0F3337FF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175997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891" y="457200"/>
            <a:ext cx="4063824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56636" y="987426"/>
            <a:ext cx="6378744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7891" y="2057400"/>
            <a:ext cx="4063824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9A452-DAEF-C94E-B885-816E73D2EFB0}" type="datetimeFigureOut">
              <a:rPr lang="es-ES_tradnl" smtClean="0"/>
              <a:pPr/>
              <a:t>11/10/2017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C2E4-2FAB-7A43-932D-231C0F3337FF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016480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891" y="457200"/>
            <a:ext cx="4063824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356636" y="987426"/>
            <a:ext cx="6378744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Arrastre la imagen al marcador de posición o haga clic en el icono para agregar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7891" y="2057400"/>
            <a:ext cx="4063824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9A452-DAEF-C94E-B885-816E73D2EFB0}" type="datetimeFigureOut">
              <a:rPr lang="es-ES_tradnl" smtClean="0"/>
              <a:pPr/>
              <a:t>11/10/2017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C2E4-2FAB-7A43-932D-231C0F3337FF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750686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66249" y="365126"/>
            <a:ext cx="1086749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49" y="1825625"/>
            <a:ext cx="1086749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6249" y="6356351"/>
            <a:ext cx="28349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A9A452-DAEF-C94E-B885-816E73D2EFB0}" type="datetimeFigureOut">
              <a:rPr lang="es-ES_tradnl" smtClean="0"/>
              <a:pPr/>
              <a:t>11/10/2017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73746" y="6356351"/>
            <a:ext cx="42524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898742" y="6356351"/>
            <a:ext cx="28349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96C2E4-2FAB-7A43-932D-231C0F3337FF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74915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comiteproyectoseip@gmail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6"/>
          <p:cNvSpPr>
            <a:spLocks noGrp="1"/>
          </p:cNvSpPr>
          <p:nvPr>
            <p:ph type="ctrTitle"/>
          </p:nvPr>
        </p:nvSpPr>
        <p:spPr>
          <a:xfrm>
            <a:off x="7350572" y="3114321"/>
            <a:ext cx="4993827" cy="1648179"/>
          </a:xfrm>
        </p:spPr>
        <p:txBody>
          <a:bodyPr>
            <a:normAutofit fontScale="90000"/>
          </a:bodyPr>
          <a:lstStyle/>
          <a:p>
            <a:pPr algn="l"/>
            <a:r>
              <a:rPr lang="es-ES" sz="3600" dirty="0" smtClean="0">
                <a:solidFill>
                  <a:schemeClr val="bg1"/>
                </a:solidFill>
                <a:latin typeface="Humanist 521 Bold BT"/>
                <a:cs typeface="Humanist 521 Bold BT"/>
              </a:rPr>
              <a:t>COMO REGISTRAR EL TEMA DE PROYECTO DE GRADO EN LA EIP</a:t>
            </a:r>
            <a:r>
              <a:rPr lang="es-ES" sz="3600" dirty="0">
                <a:latin typeface="Humanist 521 Bold BT"/>
                <a:cs typeface="Humanist 521 Bold BT"/>
              </a:rPr>
              <a:t/>
            </a:r>
            <a:br>
              <a:rPr lang="es-ES" sz="3600" dirty="0">
                <a:latin typeface="Humanist 521 Bold BT"/>
                <a:cs typeface="Humanist 521 Bold BT"/>
              </a:rPr>
            </a:br>
            <a:endParaRPr lang="es-ES_tradnl" sz="1000" dirty="0"/>
          </a:p>
        </p:txBody>
      </p:sp>
      <p:sp>
        <p:nvSpPr>
          <p:cNvPr id="4" name="Título 6"/>
          <p:cNvSpPr txBox="1">
            <a:spLocks/>
          </p:cNvSpPr>
          <p:nvPr/>
        </p:nvSpPr>
        <p:spPr>
          <a:xfrm>
            <a:off x="4565810" y="5192503"/>
            <a:ext cx="3390089" cy="131928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2500" dirty="0" smtClean="0">
                <a:solidFill>
                  <a:schemeClr val="bg1"/>
                </a:solidFill>
                <a:latin typeface="Humanist 521 Bold BT"/>
                <a:cs typeface="Humanist 521 Bold BT"/>
              </a:rPr>
              <a:t>Nombre UAA</a:t>
            </a:r>
          </a:p>
          <a:p>
            <a:pPr algn="l"/>
            <a:endParaRPr lang="es-ES" sz="2500" dirty="0">
              <a:solidFill>
                <a:schemeClr val="bg1"/>
              </a:solidFill>
              <a:latin typeface="Humanist 521 Bold BT"/>
              <a:cs typeface="Humanist 521 Bold BT"/>
            </a:endParaRPr>
          </a:p>
          <a:p>
            <a:pPr algn="l"/>
            <a:endParaRPr lang="es-ES_tradnl" sz="2500" dirty="0"/>
          </a:p>
        </p:txBody>
      </p:sp>
    </p:spTree>
    <p:extLst>
      <p:ext uri="{BB962C8B-B14F-4D97-AF65-F5344CB8AC3E}">
        <p14:creationId xmlns:p14="http://schemas.microsoft.com/office/powerpoint/2010/main" val="706179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3"/>
          <p:cNvSpPr>
            <a:spLocks noGrp="1"/>
          </p:cNvSpPr>
          <p:nvPr>
            <p:ph type="ctrTitle"/>
          </p:nvPr>
        </p:nvSpPr>
        <p:spPr>
          <a:xfrm>
            <a:off x="1863925" y="244475"/>
            <a:ext cx="7759500" cy="738188"/>
          </a:xfrm>
        </p:spPr>
        <p:txBody>
          <a:bodyPr>
            <a:noAutofit/>
          </a:bodyPr>
          <a:lstStyle/>
          <a:p>
            <a:pPr algn="l">
              <a:lnSpc>
                <a:spcPct val="50000"/>
              </a:lnSpc>
            </a:pPr>
            <a:r>
              <a:rPr lang="es-ES" sz="2800" b="1" dirty="0" smtClean="0">
                <a:solidFill>
                  <a:schemeClr val="bg1"/>
                </a:solidFill>
              </a:rPr>
              <a:t>REGISTRO DE TEMA DE </a:t>
            </a:r>
            <a:r>
              <a:rPr lang="es-ES" sz="2800" b="1" dirty="0" smtClean="0">
                <a:solidFill>
                  <a:schemeClr val="bg1"/>
                </a:solidFill>
              </a:rPr>
              <a:t>PROYECTO</a:t>
            </a:r>
            <a:endParaRPr lang="es-ES" sz="2800" b="1" dirty="0">
              <a:solidFill>
                <a:schemeClr val="bg1"/>
              </a:solidFill>
            </a:endParaRPr>
          </a:p>
        </p:txBody>
      </p:sp>
      <p:sp>
        <p:nvSpPr>
          <p:cNvPr id="6" name="5 Subtítulo"/>
          <p:cNvSpPr>
            <a:spLocks noGrp="1"/>
          </p:cNvSpPr>
          <p:nvPr>
            <p:ph type="subTitle" idx="1"/>
          </p:nvPr>
        </p:nvSpPr>
        <p:spPr>
          <a:xfrm>
            <a:off x="1574999" y="1247775"/>
            <a:ext cx="9449991" cy="5067300"/>
          </a:xfrm>
        </p:spPr>
        <p:txBody>
          <a:bodyPr>
            <a:normAutofit fontScale="70000" lnSpcReduction="20000"/>
          </a:bodyPr>
          <a:lstStyle/>
          <a:p>
            <a:pPr marL="457200" indent="-457200" algn="just">
              <a:buAutoNum type="arabicPeriod"/>
            </a:pPr>
            <a:r>
              <a:rPr lang="es-CO" dirty="0" smtClean="0"/>
              <a:t>El estudiante debe tener matriculado obligatoriamente la asignatura 22975 Trabajo de Grado I ó II según corresponda y haber asistido a la conferencia “Guía para la Elaboración de Trabajos de Grado” la cual es programada semestralmente por el Comité de Proyectos.</a:t>
            </a:r>
          </a:p>
          <a:p>
            <a:pPr marL="457200" indent="-457200" algn="just">
              <a:buAutoNum type="arabicPeriod"/>
            </a:pPr>
            <a:r>
              <a:rPr lang="es-CO" dirty="0" smtClean="0"/>
              <a:t>Ingresar con login y contraseña a la plataforma del Comité de Proyectos de Grado: </a:t>
            </a:r>
            <a:r>
              <a:rPr lang="es-CO" i="1" u="sng" dirty="0" smtClean="0"/>
              <a:t>Petroleos.uis.edu.co</a:t>
            </a:r>
          </a:p>
          <a:p>
            <a:pPr marL="457200" indent="-457200" algn="just">
              <a:buAutoNum type="arabicPeriod"/>
            </a:pPr>
            <a:r>
              <a:rPr lang="es-CO" dirty="0" smtClean="0"/>
              <a:t>Dar clic en la opción Trabajos y Monografías.</a:t>
            </a:r>
          </a:p>
          <a:p>
            <a:pPr marL="457200" indent="-457200" algn="just">
              <a:buAutoNum type="arabicPeriod"/>
            </a:pPr>
            <a:r>
              <a:rPr lang="es-CO" dirty="0" smtClean="0"/>
              <a:t>Opción Gestionar mis proyectos</a:t>
            </a:r>
          </a:p>
          <a:p>
            <a:pPr marL="457200" indent="-457200" algn="just">
              <a:buAutoNum type="arabicPeriod"/>
            </a:pPr>
            <a:r>
              <a:rPr lang="es-CO" dirty="0" smtClean="0"/>
              <a:t>En el menú escoger la opción “Gestionar Tema”</a:t>
            </a:r>
          </a:p>
          <a:p>
            <a:pPr marL="457200" indent="-457200" algn="just">
              <a:buAutoNum type="arabicPeriod"/>
            </a:pPr>
            <a:r>
              <a:rPr lang="es-CO" dirty="0" smtClean="0"/>
              <a:t>Diligenciar el formato que allí aparece.</a:t>
            </a:r>
          </a:p>
          <a:p>
            <a:pPr marL="457200" indent="-457200" algn="just">
              <a:buAutoNum type="arabicPeriod"/>
            </a:pPr>
            <a:r>
              <a:rPr lang="es-CO" dirty="0" smtClean="0"/>
              <a:t>Una vez diligenciado el formato con la información del proyecto dar clic en guardar.</a:t>
            </a:r>
          </a:p>
          <a:p>
            <a:pPr marL="457200" indent="-457200" algn="just">
              <a:buAutoNum type="arabicPeriod"/>
            </a:pPr>
            <a:r>
              <a:rPr lang="es-CO" dirty="0" smtClean="0"/>
              <a:t>Una vez guardada la información aparecerá un mensaje que confirma que se guardo la información y se habilita el link “Ver proyecto” dar clic aquí.</a:t>
            </a:r>
          </a:p>
          <a:p>
            <a:pPr marL="457200" indent="-457200" algn="just">
              <a:buAutoNum type="arabicPeriod"/>
            </a:pPr>
            <a:r>
              <a:rPr lang="es-CO" dirty="0" smtClean="0"/>
              <a:t>En el parte inferior aparecen tres opciones: Modificar Tema, Enviar al Director, Eliminar Propuesta. Si revisa la información y desea continuar con el proceso escoja la opción enviar al director.</a:t>
            </a:r>
          </a:p>
          <a:p>
            <a:pPr marL="457200" indent="-457200" algn="just">
              <a:buAutoNum type="arabicPeriod"/>
            </a:pPr>
            <a:r>
              <a:rPr lang="es-CO" dirty="0" smtClean="0"/>
              <a:t>Para que el Comité pueda analizar el tema, el director deberá ingresar a la plataforma petroleos.uis.edu.co en su sesión como profesor y enviar el tema para estudio por parte del Comité.</a:t>
            </a:r>
          </a:p>
          <a:p>
            <a:pPr marL="457200" indent="-457200" algn="just">
              <a:buAutoNum type="arabicPeriod"/>
            </a:pPr>
            <a:r>
              <a:rPr lang="es-CO" dirty="0" smtClean="0"/>
              <a:t>Una vez los autores registren el tema y el director lo envíe para estudio por parte del Comité de Proyectos de Grado, el estudiante podrá revisar si fue aprobado o rechazado ingresando en la plataforma, opción Trabajos y Monografías, mi proyecto.  </a:t>
            </a:r>
          </a:p>
          <a:p>
            <a:pPr marL="457200" indent="-457200" algn="just"/>
            <a:endParaRPr lang="es-CO" dirty="0" smtClean="0"/>
          </a:p>
          <a:p>
            <a:pPr marL="457200" indent="-457200" algn="just"/>
            <a:endParaRPr lang="es-CO" dirty="0" smtClean="0"/>
          </a:p>
          <a:p>
            <a:pPr marL="457200" indent="-457200" algn="just">
              <a:buAutoNum type="arabicPeriod"/>
            </a:pPr>
            <a:endParaRPr lang="es-CO" dirty="0"/>
          </a:p>
        </p:txBody>
      </p:sp>
      <p:sp>
        <p:nvSpPr>
          <p:cNvPr id="3" name="Título 3"/>
          <p:cNvSpPr txBox="1">
            <a:spLocks/>
          </p:cNvSpPr>
          <p:nvPr/>
        </p:nvSpPr>
        <p:spPr>
          <a:xfrm>
            <a:off x="1543050" y="1495425"/>
            <a:ext cx="9496425" cy="4648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s-ES" sz="1800" dirty="0">
              <a:latin typeface="Humanist 521 BT"/>
              <a:cs typeface="Humanist 521 BT"/>
            </a:endParaRPr>
          </a:p>
        </p:txBody>
      </p:sp>
      <p:sp>
        <p:nvSpPr>
          <p:cNvPr id="7" name="6 Flecha derecha"/>
          <p:cNvSpPr/>
          <p:nvPr/>
        </p:nvSpPr>
        <p:spPr>
          <a:xfrm>
            <a:off x="10334625" y="5838825"/>
            <a:ext cx="828675" cy="476250"/>
          </a:xfrm>
          <a:prstGeom prst="rightArrow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47666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3"/>
          <p:cNvSpPr>
            <a:spLocks noGrp="1"/>
          </p:cNvSpPr>
          <p:nvPr>
            <p:ph type="ctrTitle"/>
          </p:nvPr>
        </p:nvSpPr>
        <p:spPr>
          <a:xfrm>
            <a:off x="1889325" y="320675"/>
            <a:ext cx="7759500" cy="738188"/>
          </a:xfrm>
        </p:spPr>
        <p:txBody>
          <a:bodyPr>
            <a:noAutofit/>
          </a:bodyPr>
          <a:lstStyle/>
          <a:p>
            <a:pPr algn="l">
              <a:lnSpc>
                <a:spcPct val="50000"/>
              </a:lnSpc>
            </a:pPr>
            <a:r>
              <a:rPr lang="es-ES" sz="3200" b="1" dirty="0" smtClean="0">
                <a:solidFill>
                  <a:schemeClr val="bg1"/>
                </a:solidFill>
              </a:rPr>
              <a:t>OBSERVACIONES</a:t>
            </a:r>
            <a:endParaRPr lang="es-ES" sz="3200" b="1" dirty="0">
              <a:solidFill>
                <a:schemeClr val="bg1"/>
              </a:solidFill>
            </a:endParaRPr>
          </a:p>
        </p:txBody>
      </p:sp>
      <p:sp>
        <p:nvSpPr>
          <p:cNvPr id="6" name="5 Subtítulo"/>
          <p:cNvSpPr>
            <a:spLocks noGrp="1"/>
          </p:cNvSpPr>
          <p:nvPr>
            <p:ph type="subTitle" idx="1"/>
          </p:nvPr>
        </p:nvSpPr>
        <p:spPr>
          <a:xfrm>
            <a:off x="1574999" y="1733549"/>
            <a:ext cx="9449991" cy="4067175"/>
          </a:xfrm>
        </p:spPr>
        <p:txBody>
          <a:bodyPr>
            <a:normAutofit/>
          </a:bodyPr>
          <a:lstStyle/>
          <a:p>
            <a:pPr marL="457200" indent="-457200" algn="just">
              <a:buAutoNum type="arabicPeriod"/>
            </a:pPr>
            <a:endParaRPr lang="es-CO" sz="1800" dirty="0" smtClean="0"/>
          </a:p>
          <a:p>
            <a:pPr marL="457200" indent="-457200" algn="just">
              <a:buAutoNum type="arabicPeriod"/>
            </a:pPr>
            <a:r>
              <a:rPr lang="es-CO" sz="1800" dirty="0" smtClean="0"/>
              <a:t>Los estudiantes deben tener en cuenta que el Comité de Proyectos de Grado establece semestralmente el calendario para el registro de tema para aprobación del Comité de Proyectos de Grado.</a:t>
            </a:r>
          </a:p>
          <a:p>
            <a:pPr marL="457200" indent="-457200" algn="just">
              <a:buAutoNum type="arabicPeriod"/>
            </a:pPr>
            <a:r>
              <a:rPr lang="es-CO" sz="1800" dirty="0" smtClean="0"/>
              <a:t>Los proyectos de grado que estén conformados por dos autores deben tener en cuenta que para cualquier trámite o solicitud ante el Comité los autores obligatoriamente deberán tener trabajo de grado I </a:t>
            </a:r>
            <a:r>
              <a:rPr lang="es-CO" sz="1800" dirty="0" err="1" smtClean="0"/>
              <a:t>ó</a:t>
            </a:r>
            <a:r>
              <a:rPr lang="es-CO" sz="1800" dirty="0" smtClean="0"/>
              <a:t> II según corresponda.</a:t>
            </a:r>
          </a:p>
          <a:p>
            <a:pPr marL="457200" indent="-457200" algn="just">
              <a:buAutoNum type="arabicPeriod"/>
            </a:pPr>
            <a:r>
              <a:rPr lang="es-CO" sz="1800" dirty="0" smtClean="0"/>
              <a:t>Cuando el proyecto de grado tiene dos autores, el autor 1 registrará el tema y seleccionará al autor 2, quien debe ingresar a la plataforma del Comité y aceptar ser autor del proyecto para que posteriormente el autor 1 pueda continuar con el paso 9 del instructivo.</a:t>
            </a:r>
          </a:p>
          <a:p>
            <a:pPr marL="457200" indent="-457200" algn="just">
              <a:buAutoNum type="arabicPeriod"/>
            </a:pPr>
            <a:r>
              <a:rPr lang="es-CO" sz="1800" dirty="0" smtClean="0"/>
              <a:t>Para que el Comité de Proyectos de Grado pueda analizar y aprobar el tema de proyecto de grado dentro de las fechas establecidas, todos los integrantes del proyecto (autores y director) deberán obligatoriamente cumplir con sus compromisos.</a:t>
            </a:r>
          </a:p>
        </p:txBody>
      </p:sp>
      <p:sp>
        <p:nvSpPr>
          <p:cNvPr id="3" name="Título 3"/>
          <p:cNvSpPr txBox="1">
            <a:spLocks/>
          </p:cNvSpPr>
          <p:nvPr/>
        </p:nvSpPr>
        <p:spPr>
          <a:xfrm>
            <a:off x="1543050" y="1495425"/>
            <a:ext cx="9496425" cy="4648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s-ES" sz="1800" dirty="0">
              <a:latin typeface="Humanist 521 BT"/>
              <a:cs typeface="Humanist 521 BT"/>
            </a:endParaRPr>
          </a:p>
        </p:txBody>
      </p:sp>
    </p:spTree>
    <p:extLst>
      <p:ext uri="{BB962C8B-B14F-4D97-AF65-F5344CB8AC3E}">
        <p14:creationId xmlns:p14="http://schemas.microsoft.com/office/powerpoint/2010/main" val="1447666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6"/>
          <p:cNvSpPr>
            <a:spLocks noGrp="1"/>
          </p:cNvSpPr>
          <p:nvPr>
            <p:ph type="ctrTitle"/>
          </p:nvPr>
        </p:nvSpPr>
        <p:spPr>
          <a:xfrm>
            <a:off x="7350573" y="2864937"/>
            <a:ext cx="5412927" cy="1319281"/>
          </a:xfrm>
        </p:spPr>
        <p:txBody>
          <a:bodyPr>
            <a:normAutofit/>
          </a:bodyPr>
          <a:lstStyle/>
          <a:p>
            <a:pPr algn="l"/>
            <a:r>
              <a:rPr lang="es-ES" sz="2700" dirty="0" smtClean="0">
                <a:solidFill>
                  <a:schemeClr val="bg1"/>
                </a:solidFill>
                <a:latin typeface="Humanist 521 Bold BT"/>
                <a:cs typeface="Humanist 521 Bold BT"/>
              </a:rPr>
              <a:t>Comité Proyectos de Grado</a:t>
            </a:r>
            <a:r>
              <a:rPr lang="es-ES" sz="1600" dirty="0" smtClean="0">
                <a:solidFill>
                  <a:schemeClr val="bg1"/>
                </a:solidFill>
                <a:latin typeface="Humanist 521 Bold BT"/>
                <a:cs typeface="Humanist 521 Bold BT"/>
              </a:rPr>
              <a:t/>
            </a:r>
            <a:br>
              <a:rPr lang="es-ES" sz="1600" dirty="0" smtClean="0">
                <a:solidFill>
                  <a:schemeClr val="bg1"/>
                </a:solidFill>
                <a:latin typeface="Humanist 521 Bold BT"/>
                <a:cs typeface="Humanist 521 Bold BT"/>
              </a:rPr>
            </a:br>
            <a:r>
              <a:rPr lang="es-ES" sz="1600" dirty="0" smtClean="0">
                <a:solidFill>
                  <a:schemeClr val="bg1"/>
                </a:solidFill>
                <a:latin typeface="Humanist 521 Bold BT"/>
                <a:cs typeface="Humanist 521 Bold BT"/>
              </a:rPr>
              <a:t>Correo electrónico: </a:t>
            </a:r>
            <a:r>
              <a:rPr lang="es-ES" sz="1600" dirty="0" smtClean="0">
                <a:solidFill>
                  <a:schemeClr val="bg1"/>
                </a:solidFill>
                <a:latin typeface="Humanist 521 Bold BT"/>
                <a:cs typeface="Humanist 521 Bold BT"/>
                <a:hlinkClick r:id="rId4"/>
              </a:rPr>
              <a:t>comiteproyectoseip@gmail.com</a:t>
            </a:r>
            <a:r>
              <a:rPr lang="es-ES" sz="1600" dirty="0" smtClean="0">
                <a:solidFill>
                  <a:schemeClr val="bg1"/>
                </a:solidFill>
                <a:latin typeface="Humanist 521 Bold BT"/>
                <a:cs typeface="Humanist 521 Bold BT"/>
              </a:rPr>
              <a:t/>
            </a:r>
            <a:br>
              <a:rPr lang="es-ES" sz="1600" dirty="0" smtClean="0">
                <a:solidFill>
                  <a:schemeClr val="bg1"/>
                </a:solidFill>
                <a:latin typeface="Humanist 521 Bold BT"/>
                <a:cs typeface="Humanist 521 Bold BT"/>
              </a:rPr>
            </a:br>
            <a:r>
              <a:rPr lang="es-ES" sz="1600" dirty="0" smtClean="0">
                <a:solidFill>
                  <a:schemeClr val="bg1"/>
                </a:solidFill>
                <a:latin typeface="Humanist 521 Bold BT"/>
                <a:cs typeface="Humanist 521 Bold BT"/>
              </a:rPr>
              <a:t>Horarios de atención: lunes a viernes 9:00 a 11:00 am</a:t>
            </a:r>
            <a:r>
              <a:rPr lang="es-ES" sz="3600" dirty="0" smtClean="0">
                <a:solidFill>
                  <a:schemeClr val="bg1"/>
                </a:solidFill>
                <a:latin typeface="Humanist 521 Bold BT"/>
                <a:cs typeface="Humanist 521 Bold BT"/>
              </a:rPr>
              <a:t/>
            </a:r>
            <a:br>
              <a:rPr lang="es-ES" sz="3600" dirty="0" smtClean="0">
                <a:solidFill>
                  <a:schemeClr val="bg1"/>
                </a:solidFill>
                <a:latin typeface="Humanist 521 Bold BT"/>
                <a:cs typeface="Humanist 521 Bold BT"/>
              </a:rPr>
            </a:br>
            <a:endParaRPr lang="es-ES_tradnl" sz="1000" dirty="0"/>
          </a:p>
        </p:txBody>
      </p:sp>
      <p:sp>
        <p:nvSpPr>
          <p:cNvPr id="4" name="Título 6"/>
          <p:cNvSpPr txBox="1">
            <a:spLocks/>
          </p:cNvSpPr>
          <p:nvPr/>
        </p:nvSpPr>
        <p:spPr>
          <a:xfrm>
            <a:off x="4565810" y="4756085"/>
            <a:ext cx="7654765" cy="131928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2500" dirty="0" smtClean="0">
                <a:solidFill>
                  <a:schemeClr val="bg1"/>
                </a:solidFill>
                <a:latin typeface="Humanist 521 Bold BT"/>
                <a:cs typeface="Humanist 521 Bold BT"/>
              </a:rPr>
              <a:t>ESCUELA DE INGENIERÍA DE PETRÓLEOS</a:t>
            </a:r>
          </a:p>
          <a:p>
            <a:pPr algn="l"/>
            <a:endParaRPr lang="es-ES" sz="2500" dirty="0">
              <a:solidFill>
                <a:schemeClr val="bg1"/>
              </a:solidFill>
              <a:latin typeface="Humanist 521 Bold BT"/>
              <a:cs typeface="Humanist 521 Bold BT"/>
            </a:endParaRPr>
          </a:p>
          <a:p>
            <a:pPr algn="l"/>
            <a:endParaRPr lang="es-ES_tradnl" sz="2500" dirty="0"/>
          </a:p>
        </p:txBody>
      </p:sp>
    </p:spTree>
    <p:extLst>
      <p:ext uri="{BB962C8B-B14F-4D97-AF65-F5344CB8AC3E}">
        <p14:creationId xmlns:p14="http://schemas.microsoft.com/office/powerpoint/2010/main" val="2086256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121</TotalTime>
  <Words>434</Words>
  <Application>Microsoft Office PowerPoint</Application>
  <PresentationFormat>Personalizado</PresentationFormat>
  <Paragraphs>24</Paragraphs>
  <Slides>4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Humanist 521 Bold BT</vt:lpstr>
      <vt:lpstr>Humanist 521 BT</vt:lpstr>
      <vt:lpstr>Tema de Office</vt:lpstr>
      <vt:lpstr>COMO REGISTRAR EL TEMA DE PROYECTO DE GRADO EN LA EIP </vt:lpstr>
      <vt:lpstr>REGISTRO DE TEMA DE PROYECTO</vt:lpstr>
      <vt:lpstr>OBSERVACIONES</vt:lpstr>
      <vt:lpstr>Comité Proyectos de Grado Correo electrónico: comiteproyectoseip@gmail.com Horarios de atención: lunes a viernes 9:00 a 11:00 am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 de Microsoft Office</dc:creator>
  <cp:lastModifiedBy>UIS_4</cp:lastModifiedBy>
  <cp:revision>19</cp:revision>
  <dcterms:created xsi:type="dcterms:W3CDTF">2016-10-31T12:59:27Z</dcterms:created>
  <dcterms:modified xsi:type="dcterms:W3CDTF">2017-10-11T21:12:25Z</dcterms:modified>
</cp:coreProperties>
</file>