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
  </p:notesMasterIdLst>
  <p:sldIdLst>
    <p:sldId id="256" r:id="rId2"/>
    <p:sldId id="257" r:id="rId3"/>
    <p:sldId id="259" r:id="rId4"/>
    <p:sldId id="260" r:id="rId5"/>
    <p:sldId id="261" r:id="rId6"/>
    <p:sldId id="258" r:id="rId7"/>
  </p:sldIdLst>
  <p:sldSz cx="12599988"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584"/>
    <p:restoredTop sz="50000"/>
  </p:normalViewPr>
  <p:slideViewPr>
    <p:cSldViewPr snapToGrid="0" snapToObjects="1">
      <p:cViewPr>
        <p:scale>
          <a:sx n="100" d="100"/>
          <a:sy n="100" d="100"/>
        </p:scale>
        <p:origin x="348" y="-324"/>
      </p:cViewPr>
      <p:guideLst>
        <p:guide orient="horz" pos="2160"/>
        <p:guide pos="39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F2DA7-8CD0-C74B-B608-5092BE518CF3}" type="datetimeFigureOut">
              <a:rPr lang="es-ES_tradnl" smtClean="0"/>
              <a:pPr/>
              <a:t>27/03/2017</a:t>
            </a:fld>
            <a:endParaRPr lang="es-ES_tradnl"/>
          </a:p>
        </p:txBody>
      </p:sp>
      <p:sp>
        <p:nvSpPr>
          <p:cNvPr id="4" name="Marcador de imagen de diapositiva 3"/>
          <p:cNvSpPr>
            <a:spLocks noGrp="1" noRot="1" noChangeAspect="1"/>
          </p:cNvSpPr>
          <p:nvPr>
            <p:ph type="sldImg" idx="2"/>
          </p:nvPr>
        </p:nvSpPr>
        <p:spPr>
          <a:xfrm>
            <a:off x="595313" y="1143000"/>
            <a:ext cx="5667375"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33456-CECE-D848-9921-CDA1EF19D71A}" type="slidenum">
              <a:rPr lang="es-ES_tradnl" smtClean="0"/>
              <a:pPr/>
              <a:t>‹Nº›</a:t>
            </a:fld>
            <a:endParaRPr lang="es-ES_tradnl"/>
          </a:p>
        </p:txBody>
      </p:sp>
    </p:spTree>
    <p:extLst>
      <p:ext uri="{BB962C8B-B14F-4D97-AF65-F5344CB8AC3E}">
        <p14:creationId xmlns:p14="http://schemas.microsoft.com/office/powerpoint/2010/main" val="1978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CFB33456-CECE-D848-9921-CDA1EF19D71A}" type="slidenum">
              <a:rPr lang="es-ES_tradnl" smtClean="0"/>
              <a:pPr/>
              <a:t>6</a:t>
            </a:fld>
            <a:endParaRPr lang="es-ES_tradnl"/>
          </a:p>
        </p:txBody>
      </p:sp>
    </p:spTree>
    <p:extLst>
      <p:ext uri="{BB962C8B-B14F-4D97-AF65-F5344CB8AC3E}">
        <p14:creationId xmlns:p14="http://schemas.microsoft.com/office/powerpoint/2010/main" val="1795525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74999" y="1122363"/>
            <a:ext cx="9449991" cy="2387600"/>
          </a:xfrm>
        </p:spPr>
        <p:txBody>
          <a:bodyPr anchor="b"/>
          <a:lstStyle>
            <a:lvl1pPr algn="ctr">
              <a:defRPr sz="6000"/>
            </a:lvl1pPr>
          </a:lstStyle>
          <a:p>
            <a:r>
              <a:rPr lang="es-ES" smtClean="0"/>
              <a:t>Clic para editar título</a:t>
            </a:r>
            <a:endParaRPr lang="en-US" dirty="0"/>
          </a:p>
        </p:txBody>
      </p:sp>
      <p:sp>
        <p:nvSpPr>
          <p:cNvPr id="3" name="Subtitle 2"/>
          <p:cNvSpPr>
            <a:spLocks noGrp="1"/>
          </p:cNvSpPr>
          <p:nvPr>
            <p:ph type="subTitle" idx="1"/>
          </p:nvPr>
        </p:nvSpPr>
        <p:spPr>
          <a:xfrm>
            <a:off x="1574999" y="3602038"/>
            <a:ext cx="94499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274257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 para editar título</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10650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365125"/>
            <a:ext cx="2716872" cy="5811838"/>
          </a:xfrm>
        </p:spPr>
        <p:txBody>
          <a:bodyPr vert="eaVert"/>
          <a:lstStyle/>
          <a:p>
            <a:r>
              <a:rPr lang="es-ES" smtClean="0"/>
              <a:t>Clic para editar título</a:t>
            </a:r>
            <a:endParaRPr lang="en-US" dirty="0"/>
          </a:p>
        </p:txBody>
      </p:sp>
      <p:sp>
        <p:nvSpPr>
          <p:cNvPr id="3" name="Vertical Text Placeholder 2"/>
          <p:cNvSpPr>
            <a:spLocks noGrp="1"/>
          </p:cNvSpPr>
          <p:nvPr>
            <p:ph type="body" orient="vert" idx="1"/>
          </p:nvPr>
        </p:nvSpPr>
        <p:spPr>
          <a:xfrm>
            <a:off x="866249" y="365125"/>
            <a:ext cx="7993117"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200897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 para editar título</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73087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59687" y="1709739"/>
            <a:ext cx="10867490" cy="2852737"/>
          </a:xfrm>
        </p:spPr>
        <p:txBody>
          <a:bodyPr anchor="b"/>
          <a:lstStyle>
            <a:lvl1pPr>
              <a:defRPr sz="6000"/>
            </a:lvl1pPr>
          </a:lstStyle>
          <a:p>
            <a:r>
              <a:rPr lang="es-ES" smtClean="0"/>
              <a:t>Clic para editar título</a:t>
            </a:r>
            <a:endParaRPr lang="en-US" dirty="0"/>
          </a:p>
        </p:txBody>
      </p:sp>
      <p:sp>
        <p:nvSpPr>
          <p:cNvPr id="3" name="Text Placeholder 2"/>
          <p:cNvSpPr>
            <a:spLocks noGrp="1"/>
          </p:cNvSpPr>
          <p:nvPr>
            <p:ph type="body" idx="1"/>
          </p:nvPr>
        </p:nvSpPr>
        <p:spPr>
          <a:xfrm>
            <a:off x="859687" y="4589464"/>
            <a:ext cx="1086749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99397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 para editar título</a:t>
            </a:r>
            <a:endParaRPr lang="en-US" dirty="0"/>
          </a:p>
        </p:txBody>
      </p:sp>
      <p:sp>
        <p:nvSpPr>
          <p:cNvPr id="3" name="Content Placeholder 2"/>
          <p:cNvSpPr>
            <a:spLocks noGrp="1"/>
          </p:cNvSpPr>
          <p:nvPr>
            <p:ph sz="half" idx="1"/>
          </p:nvPr>
        </p:nvSpPr>
        <p:spPr>
          <a:xfrm>
            <a:off x="866249" y="1825625"/>
            <a:ext cx="5354995"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78744" y="1825625"/>
            <a:ext cx="5354995"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83979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67890" y="365126"/>
            <a:ext cx="10867490" cy="1325563"/>
          </a:xfrm>
        </p:spPr>
        <p:txBody>
          <a:bodyPr/>
          <a:lstStyle/>
          <a:p>
            <a:r>
              <a:rPr lang="es-ES" smtClean="0"/>
              <a:t>Clic para editar título</a:t>
            </a:r>
            <a:endParaRPr lang="en-US" dirty="0"/>
          </a:p>
        </p:txBody>
      </p:sp>
      <p:sp>
        <p:nvSpPr>
          <p:cNvPr id="3" name="Text Placeholder 2"/>
          <p:cNvSpPr>
            <a:spLocks noGrp="1"/>
          </p:cNvSpPr>
          <p:nvPr>
            <p:ph type="body" idx="1"/>
          </p:nvPr>
        </p:nvSpPr>
        <p:spPr>
          <a:xfrm>
            <a:off x="867891" y="1681163"/>
            <a:ext cx="53303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67891" y="2505075"/>
            <a:ext cx="5330385"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78744" y="1681163"/>
            <a:ext cx="535663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78744" y="2505075"/>
            <a:ext cx="5356636"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47853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 para editar título</a:t>
            </a:r>
            <a:endParaRPr lang="en-US" dirty="0"/>
          </a:p>
        </p:txBody>
      </p:sp>
      <p:sp>
        <p:nvSpPr>
          <p:cNvPr id="3" name="Date Placeholder 2"/>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922413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1759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7891" y="457200"/>
            <a:ext cx="4063824" cy="1600200"/>
          </a:xfrm>
        </p:spPr>
        <p:txBody>
          <a:bodyPr anchor="b"/>
          <a:lstStyle>
            <a:lvl1pPr>
              <a:defRPr sz="3200"/>
            </a:lvl1pPr>
          </a:lstStyle>
          <a:p>
            <a:r>
              <a:rPr lang="es-ES" smtClean="0"/>
              <a:t>Clic para editar título</a:t>
            </a:r>
            <a:endParaRPr lang="en-US" dirty="0"/>
          </a:p>
        </p:txBody>
      </p:sp>
      <p:sp>
        <p:nvSpPr>
          <p:cNvPr id="3" name="Content Placeholder 2"/>
          <p:cNvSpPr>
            <a:spLocks noGrp="1"/>
          </p:cNvSpPr>
          <p:nvPr>
            <p:ph idx="1"/>
          </p:nvPr>
        </p:nvSpPr>
        <p:spPr>
          <a:xfrm>
            <a:off x="5356636" y="987426"/>
            <a:ext cx="637874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67891" y="2057400"/>
            <a:ext cx="40638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401648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7891" y="457200"/>
            <a:ext cx="4063824" cy="1600200"/>
          </a:xfrm>
        </p:spPr>
        <p:txBody>
          <a:bodyPr anchor="b"/>
          <a:lstStyle>
            <a:lvl1pPr>
              <a:defRPr sz="3200"/>
            </a:lvl1pPr>
          </a:lstStyle>
          <a:p>
            <a:r>
              <a:rPr lang="es-ES" smtClean="0"/>
              <a:t>Clic para editar título</a:t>
            </a:r>
            <a:endParaRPr lang="en-US" dirty="0"/>
          </a:p>
        </p:txBody>
      </p:sp>
      <p:sp>
        <p:nvSpPr>
          <p:cNvPr id="3" name="Picture Placeholder 2"/>
          <p:cNvSpPr>
            <a:spLocks noGrp="1" noChangeAspect="1"/>
          </p:cNvSpPr>
          <p:nvPr>
            <p:ph type="pic" idx="1"/>
          </p:nvPr>
        </p:nvSpPr>
        <p:spPr>
          <a:xfrm>
            <a:off x="5356636" y="987426"/>
            <a:ext cx="6378744"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Arrastre la imagen al marcador de posición o haga clic en el icono para agregar</a:t>
            </a:r>
            <a:endParaRPr lang="en-US" dirty="0"/>
          </a:p>
        </p:txBody>
      </p:sp>
      <p:sp>
        <p:nvSpPr>
          <p:cNvPr id="4" name="Text Placeholder 3"/>
          <p:cNvSpPr>
            <a:spLocks noGrp="1"/>
          </p:cNvSpPr>
          <p:nvPr>
            <p:ph type="body" sz="half" idx="2"/>
          </p:nvPr>
        </p:nvSpPr>
        <p:spPr>
          <a:xfrm>
            <a:off x="867891" y="2057400"/>
            <a:ext cx="40638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A9A452-DAEF-C94E-B885-816E73D2EFB0}" type="datetimeFigureOut">
              <a:rPr lang="es-ES_tradnl" smtClean="0"/>
              <a:pPr/>
              <a:t>27/03/2017</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75068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365126"/>
            <a:ext cx="10867490" cy="1325563"/>
          </a:xfrm>
          <a:prstGeom prst="rect">
            <a:avLst/>
          </a:prstGeom>
        </p:spPr>
        <p:txBody>
          <a:bodyPr vert="horz" lIns="91440" tIns="45720" rIns="91440" bIns="45720" rtlCol="0" anchor="ctr">
            <a:normAutofit/>
          </a:bodyPr>
          <a:lstStyle/>
          <a:p>
            <a:r>
              <a:rPr lang="es-ES" smtClean="0"/>
              <a:t>Clic para editar título</a:t>
            </a:r>
            <a:endParaRPr lang="en-US" dirty="0"/>
          </a:p>
        </p:txBody>
      </p:sp>
      <p:sp>
        <p:nvSpPr>
          <p:cNvPr id="3" name="Text Placeholder 2"/>
          <p:cNvSpPr>
            <a:spLocks noGrp="1"/>
          </p:cNvSpPr>
          <p:nvPr>
            <p:ph type="body" idx="1"/>
          </p:nvPr>
        </p:nvSpPr>
        <p:spPr>
          <a:xfrm>
            <a:off x="866249" y="1825625"/>
            <a:ext cx="1086749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6249" y="6356351"/>
            <a:ext cx="283499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9A452-DAEF-C94E-B885-816E73D2EFB0}" type="datetimeFigureOut">
              <a:rPr lang="es-ES_tradnl" smtClean="0"/>
              <a:pPr/>
              <a:t>27/03/2017</a:t>
            </a:fld>
            <a:endParaRPr lang="es-ES_tradnl"/>
          </a:p>
        </p:txBody>
      </p:sp>
      <p:sp>
        <p:nvSpPr>
          <p:cNvPr id="5" name="Footer Placeholder 4"/>
          <p:cNvSpPr>
            <a:spLocks noGrp="1"/>
          </p:cNvSpPr>
          <p:nvPr>
            <p:ph type="ftr" sz="quarter" idx="3"/>
          </p:nvPr>
        </p:nvSpPr>
        <p:spPr>
          <a:xfrm>
            <a:off x="4173746" y="6356351"/>
            <a:ext cx="425249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8898742" y="6356351"/>
            <a:ext cx="283499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274915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comiteproyectoseip@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6"/>
          <p:cNvSpPr>
            <a:spLocks noGrp="1"/>
          </p:cNvSpPr>
          <p:nvPr>
            <p:ph type="ctrTitle"/>
          </p:nvPr>
        </p:nvSpPr>
        <p:spPr>
          <a:xfrm>
            <a:off x="7350572" y="3114321"/>
            <a:ext cx="4993827" cy="1648179"/>
          </a:xfrm>
        </p:spPr>
        <p:txBody>
          <a:bodyPr>
            <a:normAutofit/>
          </a:bodyPr>
          <a:lstStyle/>
          <a:p>
            <a:r>
              <a:rPr lang="es-ES" sz="3600" dirty="0" smtClean="0">
                <a:solidFill>
                  <a:schemeClr val="bg1"/>
                </a:solidFill>
                <a:latin typeface="Humanist 521 Bold BT"/>
                <a:cs typeface="Humanist 521 Bold BT"/>
              </a:rPr>
              <a:t>MODALIDADES DE TRABAJO DE GRADO</a:t>
            </a:r>
            <a:r>
              <a:rPr lang="es-ES" sz="3600" dirty="0">
                <a:latin typeface="Humanist 521 Bold BT"/>
                <a:cs typeface="Humanist 521 Bold BT"/>
              </a:rPr>
              <a:t/>
            </a:r>
            <a:br>
              <a:rPr lang="es-ES" sz="3600" dirty="0">
                <a:latin typeface="Humanist 521 Bold BT"/>
                <a:cs typeface="Humanist 521 Bold BT"/>
              </a:rPr>
            </a:br>
            <a:endParaRPr lang="es-ES_tradnl" sz="1000" dirty="0"/>
          </a:p>
        </p:txBody>
      </p:sp>
      <p:sp>
        <p:nvSpPr>
          <p:cNvPr id="4" name="Título 6"/>
          <p:cNvSpPr txBox="1">
            <a:spLocks/>
          </p:cNvSpPr>
          <p:nvPr/>
        </p:nvSpPr>
        <p:spPr>
          <a:xfrm>
            <a:off x="4565810" y="5192503"/>
            <a:ext cx="3390089" cy="13192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2500" dirty="0" smtClean="0">
                <a:solidFill>
                  <a:schemeClr val="bg1"/>
                </a:solidFill>
                <a:latin typeface="Humanist 521 Bold BT"/>
                <a:cs typeface="Humanist 521 Bold BT"/>
              </a:rPr>
              <a:t>Nombre UAA</a:t>
            </a:r>
          </a:p>
          <a:p>
            <a:pPr algn="l"/>
            <a:endParaRPr lang="es-ES" sz="2500" dirty="0">
              <a:solidFill>
                <a:schemeClr val="bg1"/>
              </a:solidFill>
              <a:latin typeface="Humanist 521 Bold BT"/>
              <a:cs typeface="Humanist 521 Bold BT"/>
            </a:endParaRPr>
          </a:p>
          <a:p>
            <a:pPr algn="l"/>
            <a:endParaRPr lang="es-ES_tradnl" sz="2500" dirty="0"/>
          </a:p>
        </p:txBody>
      </p:sp>
      <p:sp>
        <p:nvSpPr>
          <p:cNvPr id="5" name="CuadroTexto 4"/>
          <p:cNvSpPr txBox="1"/>
          <p:nvPr/>
        </p:nvSpPr>
        <p:spPr>
          <a:xfrm>
            <a:off x="6744977" y="5421256"/>
            <a:ext cx="3434576" cy="430887"/>
          </a:xfrm>
          <a:prstGeom prst="rect">
            <a:avLst/>
          </a:prstGeom>
          <a:noFill/>
        </p:spPr>
        <p:txBody>
          <a:bodyPr wrap="square" rtlCol="0">
            <a:spAutoFit/>
          </a:bodyPr>
          <a:lstStyle/>
          <a:p>
            <a:r>
              <a:rPr lang="es-ES" sz="1100" b="1" dirty="0" smtClean="0">
                <a:solidFill>
                  <a:schemeClr val="bg1"/>
                </a:solidFill>
                <a:latin typeface="Humanist 521 Bold BT"/>
                <a:cs typeface="Humanist 521 Bold BT"/>
              </a:rPr>
              <a:t>Fuente: Humanst521 BT en negrilla, </a:t>
            </a:r>
          </a:p>
          <a:p>
            <a:r>
              <a:rPr lang="es-ES" sz="1100" b="1" dirty="0" smtClean="0">
                <a:solidFill>
                  <a:schemeClr val="bg1"/>
                </a:solidFill>
                <a:latin typeface="Humanist 521 Bold BT"/>
                <a:cs typeface="Humanist 521 Bold BT"/>
              </a:rPr>
              <a:t>blanco</a:t>
            </a:r>
            <a:r>
              <a:rPr lang="es-ES" sz="1100" b="1" dirty="0" smtClean="0">
                <a:solidFill>
                  <a:schemeClr val="bg1"/>
                </a:solidFill>
                <a:latin typeface="Humanist 521 Bold BT"/>
                <a:cs typeface="Humanist 521 Bold BT"/>
              </a:rPr>
              <a:t>.</a:t>
            </a:r>
            <a:endParaRPr lang="es-ES_tradnl" sz="1100" b="1" dirty="0">
              <a:solidFill>
                <a:schemeClr val="bg1"/>
              </a:solidFill>
            </a:endParaRPr>
          </a:p>
        </p:txBody>
      </p:sp>
    </p:spTree>
    <p:extLst>
      <p:ext uri="{BB962C8B-B14F-4D97-AF65-F5344CB8AC3E}">
        <p14:creationId xmlns:p14="http://schemas.microsoft.com/office/powerpoint/2010/main" val="706179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800" b="1" dirty="0" smtClean="0">
                <a:solidFill>
                  <a:schemeClr val="bg1"/>
                </a:solidFill>
              </a:rPr>
              <a:t>QUE ES EL PROYECTO DE GRADO</a:t>
            </a:r>
            <a:endParaRPr lang="es-ES" sz="2800" b="1" dirty="0">
              <a:solidFill>
                <a:schemeClr val="bg1"/>
              </a:solidFill>
            </a:endParaRPr>
          </a:p>
        </p:txBody>
      </p:sp>
      <p:sp>
        <p:nvSpPr>
          <p:cNvPr id="6" name="5 Subtítulo"/>
          <p:cNvSpPr>
            <a:spLocks noGrp="1"/>
          </p:cNvSpPr>
          <p:nvPr>
            <p:ph type="subTitle" idx="1"/>
          </p:nvPr>
        </p:nvSpPr>
        <p:spPr>
          <a:xfrm>
            <a:off x="1574999" y="1247775"/>
            <a:ext cx="9449991" cy="5067300"/>
          </a:xfrm>
        </p:spPr>
        <p:txBody>
          <a:bodyPr>
            <a:normAutofit fontScale="70000" lnSpcReduction="20000"/>
          </a:bodyPr>
          <a:lstStyle/>
          <a:p>
            <a:pPr algn="just">
              <a:lnSpc>
                <a:spcPct val="115000"/>
              </a:lnSpc>
              <a:spcAft>
                <a:spcPts val="0"/>
              </a:spcAft>
            </a:pPr>
            <a:r>
              <a:rPr lang="es-CO" dirty="0">
                <a:ea typeface="Calibri"/>
                <a:cs typeface="Times New Roman"/>
              </a:rPr>
              <a:t>La Universidad, en el Plan de Estudios de algunas de sus carreras, establece como requisito para la obtención del título profesional, la realización por parte del estudiante de un trabajo especial que se denomina “Trabajo de Grado”. Este trabajo brinda al estudiante la oportunidad de realizar un ejercicio de análisis y aplicación de los conocimientos, habilidades y valores adquiridos durante su proceso de formación y proponer aportes o alternativas de solución a problemas o necesidades de la región o el país. Mediante el Trabajo de Grado el estudiante tendrá la posibilidad de:</a:t>
            </a:r>
          </a:p>
          <a:p>
            <a:pPr marL="342900" indent="-342900" algn="l">
              <a:lnSpc>
                <a:spcPct val="115000"/>
              </a:lnSpc>
              <a:spcAft>
                <a:spcPts val="0"/>
              </a:spcAft>
              <a:buFont typeface="Wingdings" panose="05000000000000000000" pitchFamily="2" charset="2"/>
              <a:buChar char="ü"/>
            </a:pPr>
            <a:endParaRPr lang="es-CO" dirty="0">
              <a:ea typeface="Calibri"/>
              <a:cs typeface="Times New Roman"/>
            </a:endParaRPr>
          </a:p>
          <a:p>
            <a:pPr marL="342900" lvl="0" indent="-342900" algn="l">
              <a:spcAft>
                <a:spcPts val="0"/>
              </a:spcAft>
              <a:buFont typeface="Wingdings" panose="05000000000000000000" pitchFamily="2" charset="2"/>
              <a:buChar char="ü"/>
            </a:pPr>
            <a:r>
              <a:rPr lang="es-CO" dirty="0">
                <a:ea typeface="Calibri"/>
                <a:cs typeface="Times New Roman"/>
              </a:rPr>
              <a:t>Aplicar el método científico a procesos de estudio y decisión</a:t>
            </a:r>
            <a:r>
              <a:rPr lang="es-CO" dirty="0" smtClean="0">
                <a:ea typeface="Calibri"/>
                <a:cs typeface="Times New Roman"/>
              </a:rPr>
              <a:t>.</a:t>
            </a:r>
            <a:endParaRPr lang="es-CO" dirty="0">
              <a:ea typeface="Calibri"/>
              <a:cs typeface="Times New Roman"/>
            </a:endParaRPr>
          </a:p>
          <a:p>
            <a:pPr marL="342900" lvl="0" indent="-342900" algn="l">
              <a:spcAft>
                <a:spcPts val="0"/>
              </a:spcAft>
              <a:buFont typeface="Wingdings" panose="05000000000000000000" pitchFamily="2" charset="2"/>
              <a:buChar char="ü"/>
            </a:pPr>
            <a:r>
              <a:rPr lang="es-CO" dirty="0">
                <a:ea typeface="Calibri"/>
                <a:cs typeface="Times New Roman"/>
              </a:rPr>
              <a:t>Diagnosticar problemas y necesidades utilizando los conocimientos adquiridos en la Universidad. </a:t>
            </a:r>
          </a:p>
          <a:p>
            <a:pPr marL="342900" lvl="0" indent="-342900" algn="l">
              <a:spcAft>
                <a:spcPts val="0"/>
              </a:spcAft>
              <a:buFont typeface="Wingdings" panose="05000000000000000000" pitchFamily="2" charset="2"/>
              <a:buChar char="ü"/>
            </a:pPr>
            <a:r>
              <a:rPr lang="es-CO" dirty="0">
                <a:ea typeface="Calibri"/>
                <a:cs typeface="Times New Roman"/>
              </a:rPr>
              <a:t>Acopiar y analizar información para plantear soluciones a problemas y necesidades específicos</a:t>
            </a:r>
            <a:r>
              <a:rPr lang="es-CO" dirty="0" smtClean="0">
                <a:ea typeface="Calibri"/>
                <a:cs typeface="Times New Roman"/>
              </a:rPr>
              <a:t>.</a:t>
            </a:r>
            <a:endParaRPr lang="es-CO" dirty="0">
              <a:ea typeface="Calibri"/>
              <a:cs typeface="Times New Roman"/>
            </a:endParaRPr>
          </a:p>
          <a:p>
            <a:pPr marL="342900" lvl="0" indent="-342900" algn="l">
              <a:spcAft>
                <a:spcPts val="0"/>
              </a:spcAft>
              <a:buFont typeface="Wingdings" panose="05000000000000000000" pitchFamily="2" charset="2"/>
              <a:buChar char="ü"/>
            </a:pPr>
            <a:r>
              <a:rPr lang="es-CO" dirty="0">
                <a:ea typeface="Calibri"/>
                <a:cs typeface="Times New Roman"/>
              </a:rPr>
              <a:t>Desarrollar planes y ejecutar proyectos que le permitan demostrar sus capacidades y talentos, así como fortalecer la toma de decisiones</a:t>
            </a:r>
            <a:r>
              <a:rPr lang="es-CO" dirty="0" smtClean="0">
                <a:ea typeface="Calibri"/>
                <a:cs typeface="Times New Roman"/>
              </a:rPr>
              <a:t>.</a:t>
            </a:r>
            <a:endParaRPr lang="es-CO" dirty="0">
              <a:ea typeface="Calibri"/>
              <a:cs typeface="Times New Roman"/>
            </a:endParaRPr>
          </a:p>
          <a:p>
            <a:pPr marL="342900" lvl="0" indent="-342900" algn="l">
              <a:spcAft>
                <a:spcPts val="0"/>
              </a:spcAft>
              <a:buFont typeface="Wingdings" panose="05000000000000000000" pitchFamily="2" charset="2"/>
              <a:buChar char="ü"/>
            </a:pPr>
            <a:r>
              <a:rPr lang="es-CO" dirty="0">
                <a:ea typeface="Calibri"/>
                <a:cs typeface="Times New Roman"/>
              </a:rPr>
              <a:t>Profundizar en el conocimiento de un área temática o problema de </a:t>
            </a:r>
            <a:r>
              <a:rPr lang="es-CO" dirty="0" smtClean="0">
                <a:ea typeface="Calibri"/>
                <a:cs typeface="Times New Roman"/>
              </a:rPr>
              <a:t>interés</a:t>
            </a:r>
          </a:p>
          <a:p>
            <a:pPr marL="342900" lvl="0" indent="-342900" algn="l">
              <a:spcAft>
                <a:spcPts val="0"/>
              </a:spcAft>
              <a:buFont typeface="Wingdings" panose="05000000000000000000" pitchFamily="2" charset="2"/>
              <a:buChar char="ü"/>
            </a:pPr>
            <a:endParaRPr lang="es-CO" dirty="0">
              <a:ea typeface="Calibri"/>
              <a:cs typeface="Times New Roman"/>
            </a:endParaRPr>
          </a:p>
          <a:p>
            <a:pPr algn="l">
              <a:spcAft>
                <a:spcPts val="0"/>
              </a:spcAft>
            </a:pPr>
            <a:r>
              <a:rPr lang="es-CO" sz="1700" dirty="0">
                <a:ea typeface="Calibri"/>
                <a:cs typeface="Times New Roman"/>
              </a:rPr>
              <a:t>ACUERDO No. 72 DE 1982 (Octubre 8) REGLAMENTO ACADÉMICO – ESTUDIANTIL DE PREGRADO, Título V, Capítulo IX, artículos 111 a 135, Modificado por el Acuerdo del Consejo Superior N° 004 de febrero 12 de 2007, por el cual se establecen nuevas modalidades y reglamentación para la realización del Trabajo de Grado. p. 21.</a:t>
            </a:r>
          </a:p>
          <a:p>
            <a:pPr marL="457200" indent="-457200" algn="just"/>
            <a:endParaRPr lang="es-CO" dirty="0" smtClean="0"/>
          </a:p>
          <a:p>
            <a:pPr marL="457200" indent="-457200" algn="just"/>
            <a:endParaRPr lang="es-CO" dirty="0" smtClean="0"/>
          </a:p>
          <a:p>
            <a:pPr marL="457200" indent="-457200" algn="just">
              <a:buAutoNum type="arabicPeriod"/>
            </a:pPr>
            <a:endParaRPr lang="es-CO" dirty="0"/>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7" name="6 Flecha derecha"/>
          <p:cNvSpPr/>
          <p:nvPr/>
        </p:nvSpPr>
        <p:spPr>
          <a:xfrm>
            <a:off x="10334625" y="5838825"/>
            <a:ext cx="828675" cy="476250"/>
          </a:xfrm>
          <a:prstGeom prst="right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47666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400" b="1" dirty="0" smtClean="0">
                <a:solidFill>
                  <a:schemeClr val="bg1"/>
                </a:solidFill>
              </a:rPr>
              <a:t>MODALIDADES DE PROYECTO DE GRADO</a:t>
            </a:r>
            <a:endParaRPr lang="es-ES" sz="2400" b="1" dirty="0">
              <a:solidFill>
                <a:schemeClr val="bg1"/>
              </a:solidFill>
            </a:endParaRPr>
          </a:p>
        </p:txBody>
      </p:sp>
      <p:sp>
        <p:nvSpPr>
          <p:cNvPr id="6" name="5 Subtítulo"/>
          <p:cNvSpPr>
            <a:spLocks noGrp="1"/>
          </p:cNvSpPr>
          <p:nvPr>
            <p:ph type="subTitle" idx="1"/>
          </p:nvPr>
        </p:nvSpPr>
        <p:spPr>
          <a:xfrm>
            <a:off x="1574999" y="1352551"/>
            <a:ext cx="9449991" cy="4448174"/>
          </a:xfrm>
        </p:spPr>
        <p:txBody>
          <a:bodyPr>
            <a:normAutofit fontScale="62500" lnSpcReduction="20000"/>
          </a:bodyPr>
          <a:lstStyle/>
          <a:p>
            <a:pPr>
              <a:spcAft>
                <a:spcPts val="0"/>
              </a:spcAft>
            </a:pPr>
            <a:endParaRPr lang="es-CO" sz="1800" dirty="0">
              <a:ea typeface="Calibri"/>
              <a:cs typeface="Times New Roman"/>
            </a:endParaRPr>
          </a:p>
          <a:p>
            <a:pPr algn="just">
              <a:spcAft>
                <a:spcPts val="0"/>
              </a:spcAft>
            </a:pPr>
            <a:r>
              <a:rPr lang="es-CO" sz="2500" dirty="0" smtClean="0">
                <a:ea typeface="Calibri"/>
                <a:cs typeface="Times New Roman"/>
              </a:rPr>
              <a:t>El </a:t>
            </a:r>
            <a:r>
              <a:rPr lang="es-CO" sz="2500" dirty="0">
                <a:ea typeface="Calibri"/>
                <a:cs typeface="Times New Roman"/>
              </a:rPr>
              <a:t>Trabajo de Grado puede desarrollarse en diferentes modalidades, las cuales permitirán al estudiante fortalecer o desarrollar habilidades o competencias específicas, de acuerdo a sus intereses, sus potencialidades, su proyección profesional y el proyecto educativo de la respectiva Unidad Académica. Estas modalidades son</a:t>
            </a:r>
            <a:r>
              <a:rPr lang="es-CO" sz="2500" dirty="0" smtClean="0">
                <a:ea typeface="Calibri"/>
                <a:cs typeface="Times New Roman"/>
              </a:rPr>
              <a:t>:</a:t>
            </a:r>
          </a:p>
          <a:p>
            <a:pPr lvl="1" algn="l">
              <a:spcAft>
                <a:spcPts val="0"/>
              </a:spcAft>
            </a:pPr>
            <a:endParaRPr lang="es-CO" sz="2500" dirty="0" smtClean="0">
              <a:ea typeface="Calibri"/>
              <a:cs typeface="Times New Roman"/>
            </a:endParaRPr>
          </a:p>
          <a:p>
            <a:pPr lvl="1" algn="l">
              <a:spcAft>
                <a:spcPts val="0"/>
              </a:spcAft>
            </a:pPr>
            <a:r>
              <a:rPr lang="es-CO" sz="2500" b="1" dirty="0" smtClean="0">
                <a:ea typeface="Calibri"/>
                <a:cs typeface="Times New Roman"/>
              </a:rPr>
              <a:t>1. Trabajo </a:t>
            </a:r>
            <a:r>
              <a:rPr lang="es-CO" sz="2500" b="1" dirty="0">
                <a:ea typeface="Calibri"/>
                <a:cs typeface="Times New Roman"/>
              </a:rPr>
              <a:t>de Investigación</a:t>
            </a:r>
          </a:p>
          <a:p>
            <a:pPr marL="457200" algn="just">
              <a:spcAft>
                <a:spcPts val="0"/>
              </a:spcAft>
            </a:pPr>
            <a:r>
              <a:rPr lang="es-CO" sz="2500" dirty="0" smtClean="0">
                <a:ea typeface="Calibri"/>
                <a:cs typeface="Times New Roman"/>
              </a:rPr>
              <a:t>Comprende </a:t>
            </a:r>
            <a:r>
              <a:rPr lang="es-CO" sz="2500" dirty="0">
                <a:ea typeface="Calibri"/>
                <a:cs typeface="Times New Roman"/>
              </a:rPr>
              <a:t>el diseño y ejecución de un plan que busca aportar soluciones a problemas teóricos o prácticos, vigentes en el entorno local, regional o nacional; adecuar y apropiar tecnologías; replicar y validar conocimientos producidos en otros contextos; generar innovación o realizar el estudio y análisis teórico de un problema mediante un trabajo monográfico</a:t>
            </a:r>
          </a:p>
          <a:p>
            <a:pPr marL="457200" algn="l">
              <a:spcAft>
                <a:spcPts val="0"/>
              </a:spcAft>
            </a:pPr>
            <a:r>
              <a:rPr lang="es-CO" sz="2500" dirty="0">
                <a:ea typeface="Calibri"/>
                <a:cs typeface="Times New Roman"/>
              </a:rPr>
              <a:t> </a:t>
            </a:r>
          </a:p>
          <a:p>
            <a:pPr lvl="1" algn="l">
              <a:spcAft>
                <a:spcPts val="0"/>
              </a:spcAft>
            </a:pPr>
            <a:r>
              <a:rPr lang="es-CO" sz="2500" b="1" dirty="0" smtClean="0">
                <a:ea typeface="Calibri"/>
                <a:cs typeface="Times New Roman"/>
              </a:rPr>
              <a:t>2. Trabajo </a:t>
            </a:r>
            <a:r>
              <a:rPr lang="es-CO" sz="2500" b="1" dirty="0">
                <a:ea typeface="Calibri"/>
                <a:cs typeface="Times New Roman"/>
              </a:rPr>
              <a:t>de Creación Artística</a:t>
            </a:r>
          </a:p>
          <a:p>
            <a:pPr marL="457200" algn="just">
              <a:lnSpc>
                <a:spcPct val="115000"/>
              </a:lnSpc>
              <a:spcAft>
                <a:spcPts val="0"/>
              </a:spcAft>
            </a:pPr>
            <a:r>
              <a:rPr lang="es-CO" sz="2500" dirty="0" smtClean="0">
                <a:ea typeface="Calibri"/>
                <a:cs typeface="Times New Roman"/>
              </a:rPr>
              <a:t>Es </a:t>
            </a:r>
            <a:r>
              <a:rPr lang="es-CO" sz="2500" dirty="0">
                <a:ea typeface="Calibri"/>
                <a:cs typeface="Times New Roman"/>
              </a:rPr>
              <a:t>una experiencia académica desarrollada por estudiantes del área artística, que les permite expresar sus habilidades y talentos mediante un lenguaje personal a partir del cual generan su propia obra y la presentan en público. El trabajo implica asimismo, la responsabilidad profesional del proceso de exhibición o socialización 23 en relación consigo mismo, con el espacio y con la sociedad; demostrando además, sus capacidades argumentativas y conceptuales frente a su obra y el contexto artístico general.</a:t>
            </a:r>
          </a:p>
          <a:p>
            <a:pPr algn="just">
              <a:spcAft>
                <a:spcPts val="0"/>
              </a:spcAft>
            </a:pPr>
            <a:endParaRPr lang="es-CO" sz="1800" dirty="0">
              <a:ea typeface="Calibri"/>
              <a:cs typeface="Times New Roman"/>
            </a:endParaRPr>
          </a:p>
          <a:p>
            <a:pPr marL="457200" indent="-457200" algn="just"/>
            <a:endParaRPr lang="es-CO" dirty="0" smtClean="0"/>
          </a:p>
          <a:p>
            <a:pPr marL="457200" indent="-457200" algn="just">
              <a:buAutoNum type="arabicPeriod"/>
            </a:pPr>
            <a:endParaRPr lang="es-CO" dirty="0"/>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Tree>
    <p:extLst>
      <p:ext uri="{BB962C8B-B14F-4D97-AF65-F5344CB8AC3E}">
        <p14:creationId xmlns:p14="http://schemas.microsoft.com/office/powerpoint/2010/main" val="1447666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400" b="1" dirty="0" smtClean="0">
                <a:solidFill>
                  <a:schemeClr val="bg1"/>
                </a:solidFill>
              </a:rPr>
              <a:t>MODALIDADES DE PROYECTO DE GRADO</a:t>
            </a:r>
            <a:endParaRPr lang="es-ES" sz="2400" b="1" dirty="0">
              <a:solidFill>
                <a:schemeClr val="bg1"/>
              </a:solidFill>
            </a:endParaRPr>
          </a:p>
        </p:txBody>
      </p:sp>
      <p:sp>
        <p:nvSpPr>
          <p:cNvPr id="6" name="5 Subtítulo"/>
          <p:cNvSpPr>
            <a:spLocks noGrp="1"/>
          </p:cNvSpPr>
          <p:nvPr>
            <p:ph type="subTitle" idx="1"/>
          </p:nvPr>
        </p:nvSpPr>
        <p:spPr>
          <a:xfrm>
            <a:off x="1574999" y="1352551"/>
            <a:ext cx="9449991" cy="4448174"/>
          </a:xfrm>
        </p:spPr>
        <p:txBody>
          <a:bodyPr>
            <a:normAutofit fontScale="62500" lnSpcReduction="20000"/>
          </a:bodyPr>
          <a:lstStyle/>
          <a:p>
            <a:pPr>
              <a:spcAft>
                <a:spcPts val="0"/>
              </a:spcAft>
            </a:pPr>
            <a:endParaRPr lang="es-CO" sz="2500" b="1" dirty="0">
              <a:ea typeface="Calibri"/>
              <a:cs typeface="Times New Roman"/>
            </a:endParaRPr>
          </a:p>
          <a:p>
            <a:pPr lvl="1" algn="l">
              <a:spcAft>
                <a:spcPts val="0"/>
              </a:spcAft>
            </a:pPr>
            <a:r>
              <a:rPr lang="es-CO" sz="2500" b="1" dirty="0" smtClean="0">
                <a:ea typeface="Calibri"/>
                <a:cs typeface="Times New Roman"/>
              </a:rPr>
              <a:t>3. Práctica </a:t>
            </a:r>
            <a:r>
              <a:rPr lang="es-CO" sz="2500" b="1" dirty="0">
                <a:ea typeface="Calibri"/>
                <a:cs typeface="Times New Roman"/>
              </a:rPr>
              <a:t>en </a:t>
            </a:r>
            <a:r>
              <a:rPr lang="es-CO" sz="2500" b="1" dirty="0" smtClean="0">
                <a:ea typeface="Calibri"/>
                <a:cs typeface="Times New Roman"/>
              </a:rPr>
              <a:t>Docencia</a:t>
            </a:r>
            <a:r>
              <a:rPr lang="es-CO" sz="2500" b="1" dirty="0">
                <a:ea typeface="Calibri"/>
                <a:cs typeface="Times New Roman"/>
              </a:rPr>
              <a:t> </a:t>
            </a:r>
          </a:p>
          <a:p>
            <a:pPr marL="457200" algn="just">
              <a:spcAft>
                <a:spcPts val="0"/>
              </a:spcAft>
            </a:pPr>
            <a:r>
              <a:rPr lang="es-CO" sz="2500" dirty="0">
                <a:ea typeface="Calibri"/>
                <a:cs typeface="Times New Roman"/>
              </a:rPr>
              <a:t>Comprende la experiencia y los aportes del estudiante en la cátedra universitaria mediante el desarrollo de Proyectos de Aula orientados a proponer y/o evaluar nuevas metodologías, estrategias didácticas, procesos de evaluación de asignaturas y demás componentes que contribuyan al mejoramiento del proceso de aprendizaje, o el enriquecimiento de unidades de aprendizaje en las que se desarrollen objetos de aprendizaje mediante el uso de </a:t>
            </a:r>
            <a:r>
              <a:rPr lang="es-CO" sz="2500" dirty="0" smtClean="0">
                <a:ea typeface="Calibri"/>
                <a:cs typeface="Times New Roman"/>
              </a:rPr>
              <a:t>TIC.</a:t>
            </a:r>
            <a:endParaRPr lang="es-CO" sz="2500" dirty="0">
              <a:ea typeface="Calibri"/>
              <a:cs typeface="Times New Roman"/>
            </a:endParaRPr>
          </a:p>
          <a:p>
            <a:pPr marL="457200" algn="l">
              <a:spcAft>
                <a:spcPts val="0"/>
              </a:spcAft>
            </a:pPr>
            <a:r>
              <a:rPr lang="es-CO" sz="2500" dirty="0">
                <a:ea typeface="Calibri"/>
                <a:cs typeface="Times New Roman"/>
              </a:rPr>
              <a:t> </a:t>
            </a:r>
          </a:p>
          <a:p>
            <a:pPr lvl="1" algn="l">
              <a:spcAft>
                <a:spcPts val="0"/>
              </a:spcAft>
            </a:pPr>
            <a:r>
              <a:rPr lang="es-CO" sz="2500" b="1" dirty="0" smtClean="0">
                <a:ea typeface="Calibri"/>
                <a:cs typeface="Times New Roman"/>
              </a:rPr>
              <a:t>4. Práctica </a:t>
            </a:r>
            <a:r>
              <a:rPr lang="es-CO" sz="2500" b="1" dirty="0">
                <a:ea typeface="Calibri"/>
                <a:cs typeface="Times New Roman"/>
              </a:rPr>
              <a:t>Empresarial</a:t>
            </a:r>
          </a:p>
          <a:p>
            <a:pPr marL="457200" algn="just">
              <a:spcAft>
                <a:spcPts val="0"/>
              </a:spcAft>
            </a:pPr>
            <a:r>
              <a:rPr lang="es-CO" sz="2500" dirty="0">
                <a:ea typeface="Calibri"/>
                <a:cs typeface="Times New Roman"/>
              </a:rPr>
              <a:t> </a:t>
            </a:r>
            <a:r>
              <a:rPr lang="es-CO" sz="2500" dirty="0" smtClean="0">
                <a:ea typeface="Calibri"/>
                <a:cs typeface="Times New Roman"/>
              </a:rPr>
              <a:t>Es </a:t>
            </a:r>
            <a:r>
              <a:rPr lang="es-CO" sz="2500" dirty="0">
                <a:ea typeface="Calibri"/>
                <a:cs typeface="Times New Roman"/>
              </a:rPr>
              <a:t>una experiencia académica en la cual el estudiante entra en contacto e interactúa a través de proyectos específicos, con la realidad de contextos empresariales a nivel local, nacional o internacional en áreas de su profesión, en la cual aplica y fortalece competencias personales y profesionales</a:t>
            </a:r>
          </a:p>
          <a:p>
            <a:pPr marL="457200" algn="l">
              <a:spcAft>
                <a:spcPts val="0"/>
              </a:spcAft>
            </a:pPr>
            <a:r>
              <a:rPr lang="es-CO" sz="2500" dirty="0">
                <a:ea typeface="Calibri"/>
                <a:cs typeface="Times New Roman"/>
              </a:rPr>
              <a:t> </a:t>
            </a:r>
          </a:p>
          <a:p>
            <a:pPr lvl="1" algn="l">
              <a:spcAft>
                <a:spcPts val="0"/>
              </a:spcAft>
            </a:pPr>
            <a:r>
              <a:rPr lang="es-CO" sz="2500" b="1" dirty="0" smtClean="0">
                <a:ea typeface="Calibri"/>
                <a:cs typeface="Times New Roman"/>
              </a:rPr>
              <a:t>5. Práctica </a:t>
            </a:r>
            <a:r>
              <a:rPr lang="es-CO" sz="2500" b="1" dirty="0">
                <a:ea typeface="Calibri"/>
                <a:cs typeface="Times New Roman"/>
              </a:rPr>
              <a:t>Social</a:t>
            </a:r>
          </a:p>
          <a:p>
            <a:pPr marL="457200" algn="just">
              <a:spcAft>
                <a:spcPts val="0"/>
              </a:spcAft>
            </a:pPr>
            <a:r>
              <a:rPr lang="es-CO" sz="2500" dirty="0">
                <a:ea typeface="Calibri"/>
                <a:cs typeface="Times New Roman"/>
              </a:rPr>
              <a:t> </a:t>
            </a:r>
            <a:r>
              <a:rPr lang="es-CO" sz="2500" dirty="0" smtClean="0">
                <a:ea typeface="Calibri"/>
                <a:cs typeface="Times New Roman"/>
              </a:rPr>
              <a:t>Permite </a:t>
            </a:r>
            <a:r>
              <a:rPr lang="es-CO" sz="2500" dirty="0">
                <a:ea typeface="Calibri"/>
                <a:cs typeface="Times New Roman"/>
              </a:rPr>
              <a:t>al estudiante ponerse en contacto con las necesidades de entes territoriales o comunidades en el país y diseñar o aplicar alternativas de solución a problemas que hacen parte de su campo profesional, en proyectos que tienen como finalidad aportar al mejoramiento de la calidad de vida de grupos poblacionales. Los proyectos en que el estudiante trabaje deben estar enmarcados dentro del plan de desarrollo territorial o de la organización donde se lleva a cabo la práctica.</a:t>
            </a:r>
          </a:p>
          <a:p>
            <a:pPr algn="just">
              <a:spcAft>
                <a:spcPts val="0"/>
              </a:spcAft>
            </a:pPr>
            <a:endParaRPr lang="es-CO" sz="1800" dirty="0">
              <a:ea typeface="Calibri"/>
              <a:cs typeface="Times New Roman"/>
            </a:endParaRPr>
          </a:p>
          <a:p>
            <a:pPr marL="457200" indent="-457200" algn="just"/>
            <a:endParaRPr lang="es-CO" dirty="0" smtClean="0"/>
          </a:p>
          <a:p>
            <a:pPr marL="457200" indent="-457200" algn="just">
              <a:buAutoNum type="arabicPeriod"/>
            </a:pPr>
            <a:endParaRPr lang="es-CO" dirty="0"/>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Tree>
    <p:extLst>
      <p:ext uri="{BB962C8B-B14F-4D97-AF65-F5344CB8AC3E}">
        <p14:creationId xmlns:p14="http://schemas.microsoft.com/office/powerpoint/2010/main" val="619434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400" b="1" dirty="0" smtClean="0">
                <a:solidFill>
                  <a:schemeClr val="bg1"/>
                </a:solidFill>
              </a:rPr>
              <a:t>MODALIDADES DE PROYECTO DE GRADO</a:t>
            </a:r>
            <a:endParaRPr lang="es-ES" sz="2400" b="1" dirty="0">
              <a:solidFill>
                <a:schemeClr val="bg1"/>
              </a:solidFill>
            </a:endParaRPr>
          </a:p>
        </p:txBody>
      </p:sp>
      <p:sp>
        <p:nvSpPr>
          <p:cNvPr id="6" name="5 Subtítulo"/>
          <p:cNvSpPr>
            <a:spLocks noGrp="1"/>
          </p:cNvSpPr>
          <p:nvPr>
            <p:ph type="subTitle" idx="1"/>
          </p:nvPr>
        </p:nvSpPr>
        <p:spPr>
          <a:xfrm>
            <a:off x="1574999" y="1209674"/>
            <a:ext cx="9449991" cy="5172075"/>
          </a:xfrm>
        </p:spPr>
        <p:txBody>
          <a:bodyPr>
            <a:normAutofit fontScale="25000" lnSpcReduction="20000"/>
          </a:bodyPr>
          <a:lstStyle/>
          <a:p>
            <a:pPr lvl="1" algn="l">
              <a:spcAft>
                <a:spcPts val="0"/>
              </a:spcAft>
            </a:pPr>
            <a:r>
              <a:rPr lang="es-CO" sz="5600" b="1" dirty="0" smtClean="0">
                <a:ea typeface="Calibri"/>
                <a:cs typeface="Times New Roman"/>
              </a:rPr>
              <a:t>6. Seminario </a:t>
            </a:r>
            <a:r>
              <a:rPr lang="es-CO" sz="5600" b="1" dirty="0">
                <a:ea typeface="Calibri"/>
                <a:cs typeface="Times New Roman"/>
              </a:rPr>
              <a:t>de Investigación</a:t>
            </a:r>
          </a:p>
          <a:p>
            <a:pPr marL="457200" algn="just">
              <a:spcAft>
                <a:spcPts val="0"/>
              </a:spcAft>
            </a:pPr>
            <a:r>
              <a:rPr lang="es-CO" sz="5600" dirty="0" smtClean="0">
                <a:ea typeface="Calibri"/>
                <a:cs typeface="Times New Roman"/>
              </a:rPr>
              <a:t>Es </a:t>
            </a:r>
            <a:r>
              <a:rPr lang="es-CO" sz="5600" dirty="0">
                <a:ea typeface="Calibri"/>
                <a:cs typeface="Times New Roman"/>
              </a:rPr>
              <a:t>un proceso reflexivo, sistemático y crítico que tiene como propósito fortalecer en el estudiante las habilidades requeridas en el manejo de la información y la comunicación para desarrollar investigación científica, valiéndose de la formación para el trabajo tanto personal como en equipo, y original sobre un tema específico. Asimismo, busca iniciar el estudio de nuevos objetos de investigación de interés para la Escuela. Este trabajo lo realiza un grupo de 3 a 5 estudiantes quienes bajo la dirección de un profesor elaboran y ejecutan el plan del Seminario sobre un tema investigación, mediante una dinámica que comprende actividades de relatoría, correlatoría, discusión y elaboración de un documento síntesis, en el cual se incluye el estudio de los referentes contextuales del tema seleccionado (aspectos políticos, éticos, económicos y sociales).</a:t>
            </a:r>
          </a:p>
          <a:p>
            <a:pPr marL="457200" algn="l">
              <a:spcAft>
                <a:spcPts val="0"/>
              </a:spcAft>
            </a:pPr>
            <a:r>
              <a:rPr lang="es-CO" sz="5600" dirty="0">
                <a:ea typeface="Calibri"/>
                <a:cs typeface="Times New Roman"/>
              </a:rPr>
              <a:t> </a:t>
            </a:r>
          </a:p>
          <a:p>
            <a:pPr lvl="1" algn="l">
              <a:spcAft>
                <a:spcPts val="0"/>
              </a:spcAft>
            </a:pPr>
            <a:r>
              <a:rPr lang="es-CO" sz="5600" b="1" dirty="0" smtClean="0">
                <a:ea typeface="Calibri"/>
                <a:cs typeface="Times New Roman"/>
              </a:rPr>
              <a:t>7. Cursos </a:t>
            </a:r>
            <a:r>
              <a:rPr lang="es-CO" sz="5600" b="1" dirty="0">
                <a:ea typeface="Calibri"/>
                <a:cs typeface="Times New Roman"/>
              </a:rPr>
              <a:t>en Programas de Maestría o Doctorado</a:t>
            </a:r>
          </a:p>
          <a:p>
            <a:pPr marL="457200" algn="just">
              <a:spcAft>
                <a:spcPts val="0"/>
              </a:spcAft>
            </a:pPr>
            <a:r>
              <a:rPr lang="es-CO" sz="5600" dirty="0" smtClean="0">
                <a:ea typeface="Calibri"/>
                <a:cs typeface="Times New Roman"/>
              </a:rPr>
              <a:t>Comprenden </a:t>
            </a:r>
            <a:r>
              <a:rPr lang="es-CO" sz="5600" dirty="0">
                <a:ea typeface="Calibri"/>
                <a:cs typeface="Times New Roman"/>
              </a:rPr>
              <a:t>el desarrollo por parte del estudiante, de asignaturas pertenecientes a este tipo de posgrados en su área disciplinar u otras cuya afinidad le permitan la profundización y análisis teórico de problemas correspondientes a un tema de su interés.</a:t>
            </a:r>
          </a:p>
          <a:p>
            <a:pPr marL="457200" algn="l">
              <a:spcAft>
                <a:spcPts val="0"/>
              </a:spcAft>
            </a:pPr>
            <a:r>
              <a:rPr lang="es-CO" sz="5600" dirty="0">
                <a:ea typeface="Calibri"/>
                <a:cs typeface="Times New Roman"/>
              </a:rPr>
              <a:t> </a:t>
            </a:r>
          </a:p>
          <a:p>
            <a:pPr lvl="1" algn="l">
              <a:spcAft>
                <a:spcPts val="0"/>
              </a:spcAft>
            </a:pPr>
            <a:r>
              <a:rPr lang="es-CO" sz="5600" b="1" dirty="0" smtClean="0">
                <a:ea typeface="Calibri"/>
                <a:cs typeface="Times New Roman"/>
              </a:rPr>
              <a:t>8. Pasantía </a:t>
            </a:r>
            <a:r>
              <a:rPr lang="es-CO" sz="5600" b="1" dirty="0">
                <a:ea typeface="Calibri"/>
                <a:cs typeface="Times New Roman"/>
              </a:rPr>
              <a:t>de Investigación</a:t>
            </a:r>
          </a:p>
          <a:p>
            <a:pPr marL="457200" algn="just">
              <a:spcAft>
                <a:spcPts val="0"/>
              </a:spcAft>
            </a:pPr>
            <a:r>
              <a:rPr lang="es-CO" sz="5600" dirty="0">
                <a:ea typeface="Calibri"/>
                <a:cs typeface="Times New Roman"/>
              </a:rPr>
              <a:t> </a:t>
            </a:r>
            <a:r>
              <a:rPr lang="es-CO" sz="5600" dirty="0" smtClean="0">
                <a:ea typeface="Calibri"/>
                <a:cs typeface="Times New Roman"/>
              </a:rPr>
              <a:t>Permite </a:t>
            </a:r>
            <a:r>
              <a:rPr lang="es-CO" sz="5600" dirty="0">
                <a:ea typeface="Calibri"/>
                <a:cs typeface="Times New Roman"/>
              </a:rPr>
              <a:t>al estudiante la identificación y fortalecimiento de habilidades requeridas para el desarrollo de procesos investigativos mediante su vinculación a Grupos de Investigación de la Universidad Industrial de Santander o de otras universidades nacionales o internacionales. En la pasantía el estudiante se involucra en la formulación de un protocolo de investigación o en el desarrollo de un proyecto de investigación en marcha, aportando en alguno de sus componentes bajo la orientación del Director del proyecto.</a:t>
            </a:r>
          </a:p>
          <a:p>
            <a:pPr marL="457200" algn="l">
              <a:spcAft>
                <a:spcPts val="0"/>
              </a:spcAft>
            </a:pPr>
            <a:r>
              <a:rPr lang="es-CO" sz="5600" dirty="0">
                <a:ea typeface="Calibri"/>
                <a:cs typeface="Times New Roman"/>
              </a:rPr>
              <a:t> </a:t>
            </a:r>
          </a:p>
          <a:p>
            <a:pPr lvl="1" algn="l">
              <a:spcAft>
                <a:spcPts val="0"/>
              </a:spcAft>
            </a:pPr>
            <a:r>
              <a:rPr lang="es-CO" sz="5600" b="1" dirty="0" smtClean="0">
                <a:ea typeface="Calibri"/>
                <a:cs typeface="Times New Roman"/>
              </a:rPr>
              <a:t>9. Práctica </a:t>
            </a:r>
            <a:r>
              <a:rPr lang="es-CO" sz="5600" b="1" dirty="0">
                <a:ea typeface="Calibri"/>
                <a:cs typeface="Times New Roman"/>
              </a:rPr>
              <a:t>en Creación de Empresa</a:t>
            </a:r>
          </a:p>
          <a:p>
            <a:pPr marL="457200" algn="just">
              <a:spcAft>
                <a:spcPts val="0"/>
              </a:spcAft>
            </a:pPr>
            <a:r>
              <a:rPr lang="es-CO" sz="5600" dirty="0" smtClean="0">
                <a:ea typeface="Calibri"/>
                <a:cs typeface="Times New Roman"/>
              </a:rPr>
              <a:t>Tiene </a:t>
            </a:r>
            <a:r>
              <a:rPr lang="es-CO" sz="5600" dirty="0">
                <a:ea typeface="Calibri"/>
                <a:cs typeface="Times New Roman"/>
              </a:rPr>
              <a:t>como propósito el fortalecimiento del espíritu empresarial y la generación de empleo. Comprende la formulación de un plan de negocio, de acuerdo a los lineamientos definidos por la Vicerrectoría de Investigación y Extensión para esta modalidad.</a:t>
            </a:r>
          </a:p>
          <a:p>
            <a:pPr marL="457200" indent="-457200" algn="just"/>
            <a:endParaRPr lang="es-CO" dirty="0" smtClean="0"/>
          </a:p>
          <a:p>
            <a:pPr marL="457200" indent="-457200" algn="just">
              <a:buAutoNum type="arabicPeriod"/>
            </a:pPr>
            <a:endParaRPr lang="es-CO" dirty="0"/>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Tree>
    <p:extLst>
      <p:ext uri="{BB962C8B-B14F-4D97-AF65-F5344CB8AC3E}">
        <p14:creationId xmlns:p14="http://schemas.microsoft.com/office/powerpoint/2010/main" val="1276354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6"/>
          <p:cNvSpPr>
            <a:spLocks noGrp="1"/>
          </p:cNvSpPr>
          <p:nvPr>
            <p:ph type="ctrTitle"/>
          </p:nvPr>
        </p:nvSpPr>
        <p:spPr>
          <a:xfrm>
            <a:off x="7350573" y="2864937"/>
            <a:ext cx="5412927" cy="1319281"/>
          </a:xfrm>
        </p:spPr>
        <p:txBody>
          <a:bodyPr>
            <a:normAutofit/>
          </a:bodyPr>
          <a:lstStyle/>
          <a:p>
            <a:pPr algn="l"/>
            <a:r>
              <a:rPr lang="es-ES" sz="2700" dirty="0" smtClean="0">
                <a:solidFill>
                  <a:schemeClr val="bg1"/>
                </a:solidFill>
                <a:latin typeface="Humanist 521 Bold BT"/>
                <a:cs typeface="Humanist 521 Bold BT"/>
              </a:rPr>
              <a:t>Comité Proyectos de Grado</a:t>
            </a:r>
            <a:r>
              <a:rPr lang="es-ES" sz="1600" dirty="0" smtClean="0">
                <a:solidFill>
                  <a:schemeClr val="bg1"/>
                </a:solidFill>
                <a:latin typeface="Humanist 521 Bold BT"/>
                <a:cs typeface="Humanist 521 Bold BT"/>
              </a:rPr>
              <a:t/>
            </a:r>
            <a:br>
              <a:rPr lang="es-ES" sz="1600" dirty="0" smtClean="0">
                <a:solidFill>
                  <a:schemeClr val="bg1"/>
                </a:solidFill>
                <a:latin typeface="Humanist 521 Bold BT"/>
                <a:cs typeface="Humanist 521 Bold BT"/>
              </a:rPr>
            </a:br>
            <a:r>
              <a:rPr lang="es-ES" sz="1600" dirty="0" smtClean="0">
                <a:solidFill>
                  <a:schemeClr val="bg1"/>
                </a:solidFill>
                <a:latin typeface="Humanist 521 Bold BT"/>
                <a:cs typeface="Humanist 521 Bold BT"/>
              </a:rPr>
              <a:t>Correo electrónico: </a:t>
            </a:r>
            <a:r>
              <a:rPr lang="es-ES" sz="1600" dirty="0" smtClean="0">
                <a:solidFill>
                  <a:schemeClr val="bg1"/>
                </a:solidFill>
                <a:latin typeface="Humanist 521 Bold BT"/>
                <a:cs typeface="Humanist 521 Bold BT"/>
                <a:hlinkClick r:id="rId4"/>
              </a:rPr>
              <a:t>comiteproyectoseip@gmail.com</a:t>
            </a:r>
            <a:r>
              <a:rPr lang="es-ES" sz="1600" dirty="0" smtClean="0">
                <a:solidFill>
                  <a:schemeClr val="bg1"/>
                </a:solidFill>
                <a:latin typeface="Humanist 521 Bold BT"/>
                <a:cs typeface="Humanist 521 Bold BT"/>
              </a:rPr>
              <a:t/>
            </a:r>
            <a:br>
              <a:rPr lang="es-ES" sz="1600" dirty="0" smtClean="0">
                <a:solidFill>
                  <a:schemeClr val="bg1"/>
                </a:solidFill>
                <a:latin typeface="Humanist 521 Bold BT"/>
                <a:cs typeface="Humanist 521 Bold BT"/>
              </a:rPr>
            </a:br>
            <a:r>
              <a:rPr lang="es-ES" sz="1600" dirty="0" smtClean="0">
                <a:solidFill>
                  <a:schemeClr val="bg1"/>
                </a:solidFill>
                <a:latin typeface="Humanist 521 Bold BT"/>
                <a:cs typeface="Humanist 521 Bold BT"/>
              </a:rPr>
              <a:t>Horarios de atención: lunes a viernes 9:00 a 11:00 am</a:t>
            </a:r>
            <a:r>
              <a:rPr lang="es-ES" sz="3600" dirty="0" smtClean="0">
                <a:solidFill>
                  <a:schemeClr val="bg1"/>
                </a:solidFill>
                <a:latin typeface="Humanist 521 Bold BT"/>
                <a:cs typeface="Humanist 521 Bold BT"/>
              </a:rPr>
              <a:t/>
            </a:r>
            <a:br>
              <a:rPr lang="es-ES" sz="3600" dirty="0" smtClean="0">
                <a:solidFill>
                  <a:schemeClr val="bg1"/>
                </a:solidFill>
                <a:latin typeface="Humanist 521 Bold BT"/>
                <a:cs typeface="Humanist 521 Bold BT"/>
              </a:rPr>
            </a:br>
            <a:endParaRPr lang="es-ES_tradnl" sz="1000" dirty="0"/>
          </a:p>
        </p:txBody>
      </p:sp>
      <p:sp>
        <p:nvSpPr>
          <p:cNvPr id="4" name="Título 6"/>
          <p:cNvSpPr txBox="1">
            <a:spLocks/>
          </p:cNvSpPr>
          <p:nvPr/>
        </p:nvSpPr>
        <p:spPr>
          <a:xfrm>
            <a:off x="4565810" y="4756085"/>
            <a:ext cx="7654765" cy="13192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2500" dirty="0" smtClean="0">
                <a:solidFill>
                  <a:schemeClr val="bg1"/>
                </a:solidFill>
                <a:latin typeface="Humanist 521 Bold BT"/>
                <a:cs typeface="Humanist 521 Bold BT"/>
              </a:rPr>
              <a:t>ESCUELA DE INGENIERÍA DE PETRÓLEOS</a:t>
            </a:r>
          </a:p>
          <a:p>
            <a:pPr algn="l"/>
            <a:endParaRPr lang="es-ES" sz="2500" dirty="0">
              <a:solidFill>
                <a:schemeClr val="bg1"/>
              </a:solidFill>
              <a:latin typeface="Humanist 521 Bold BT"/>
              <a:cs typeface="Humanist 521 Bold BT"/>
            </a:endParaRPr>
          </a:p>
          <a:p>
            <a:pPr algn="l"/>
            <a:endParaRPr lang="es-ES_tradnl" sz="2500" dirty="0"/>
          </a:p>
        </p:txBody>
      </p:sp>
    </p:spTree>
    <p:extLst>
      <p:ext uri="{BB962C8B-B14F-4D97-AF65-F5344CB8AC3E}">
        <p14:creationId xmlns:p14="http://schemas.microsoft.com/office/powerpoint/2010/main" val="208625649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182</TotalTime>
  <Words>547</Words>
  <Application>Microsoft Office PowerPoint</Application>
  <PresentationFormat>Personalizado</PresentationFormat>
  <Paragraphs>51</Paragraphs>
  <Slides>6</Slides>
  <Notes>1</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Tema de Office</vt:lpstr>
      <vt:lpstr>MODALIDADES DE TRABAJO DE GRADO </vt:lpstr>
      <vt:lpstr>QUE ES EL PROYECTO DE GRADO</vt:lpstr>
      <vt:lpstr>MODALIDADES DE PROYECTO DE GRADO</vt:lpstr>
      <vt:lpstr>MODALIDADES DE PROYECTO DE GRADO</vt:lpstr>
      <vt:lpstr>MODALIDADES DE PROYECTO DE GRADO</vt:lpstr>
      <vt:lpstr>Comité Proyectos de Grado Correo electrónico: comiteproyectoseip@gmail.com Horarios de atención: lunes a viernes 9:00 a 11:00 am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SYLVIA CAROLINA MESA MORALES</cp:lastModifiedBy>
  <cp:revision>20</cp:revision>
  <dcterms:created xsi:type="dcterms:W3CDTF">2016-10-31T12:59:27Z</dcterms:created>
  <dcterms:modified xsi:type="dcterms:W3CDTF">2017-03-27T18:51:04Z</dcterms:modified>
</cp:coreProperties>
</file>